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78" r:id="rId3"/>
    <p:sldId id="279" r:id="rId4"/>
    <p:sldId id="280" r:id="rId5"/>
    <p:sldId id="281" r:id="rId6"/>
    <p:sldId id="282" r:id="rId7"/>
    <p:sldId id="283" r:id="rId8"/>
    <p:sldId id="284" r:id="rId9"/>
    <p:sldId id="285" r:id="rId10"/>
    <p:sldId id="286" r:id="rId11"/>
    <p:sldId id="287" r:id="rId12"/>
    <p:sldId id="294" r:id="rId13"/>
    <p:sldId id="288" r:id="rId14"/>
    <p:sldId id="289" r:id="rId15"/>
    <p:sldId id="290" r:id="rId16"/>
    <p:sldId id="291" r:id="rId17"/>
    <p:sldId id="257" r:id="rId18"/>
    <p:sldId id="258" r:id="rId19"/>
    <p:sldId id="270" r:id="rId20"/>
    <p:sldId id="277" r:id="rId21"/>
    <p:sldId id="274" r:id="rId22"/>
    <p:sldId id="268" r:id="rId23"/>
    <p:sldId id="269" r:id="rId24"/>
    <p:sldId id="272" r:id="rId25"/>
    <p:sldId id="273" r:id="rId26"/>
    <p:sldId id="295" r:id="rId27"/>
    <p:sldId id="293"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A361E-B2B7-453A-AABF-C16C1A0D6BD2}" v="138" dt="2023-05-24T09:53:08.4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1907" autoAdjust="0"/>
  </p:normalViewPr>
  <p:slideViewPr>
    <p:cSldViewPr snapToGrid="0">
      <p:cViewPr varScale="1">
        <p:scale>
          <a:sx n="82" d="100"/>
          <a:sy n="82"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y Schinkel" userId="94fc7789-a7d5-4b1d-938e-e66c78efd1ae" providerId="ADAL" clId="{9ABA361E-B2B7-453A-AABF-C16C1A0D6BD2}"/>
    <pc:docChg chg="undo redo custSel addSld modSld sldOrd">
      <pc:chgData name="Janny Schinkel" userId="94fc7789-a7d5-4b1d-938e-e66c78efd1ae" providerId="ADAL" clId="{9ABA361E-B2B7-453A-AABF-C16C1A0D6BD2}" dt="2023-05-24T10:04:32.613" v="979" actId="26606"/>
      <pc:docMkLst>
        <pc:docMk/>
      </pc:docMkLst>
      <pc:sldChg chg="modSp mod">
        <pc:chgData name="Janny Schinkel" userId="94fc7789-a7d5-4b1d-938e-e66c78efd1ae" providerId="ADAL" clId="{9ABA361E-B2B7-453A-AABF-C16C1A0D6BD2}" dt="2023-05-24T09:49:03.465" v="544" actId="20577"/>
        <pc:sldMkLst>
          <pc:docMk/>
          <pc:sldMk cId="1981666649" sldId="270"/>
        </pc:sldMkLst>
        <pc:spChg chg="mod">
          <ac:chgData name="Janny Schinkel" userId="94fc7789-a7d5-4b1d-938e-e66c78efd1ae" providerId="ADAL" clId="{9ABA361E-B2B7-453A-AABF-C16C1A0D6BD2}" dt="2023-05-24T09:49:03.465" v="544" actId="20577"/>
          <ac:spMkLst>
            <pc:docMk/>
            <pc:sldMk cId="1981666649" sldId="270"/>
            <ac:spMk id="4" creationId="{F1FCECE1-0E3B-4F45-A11D-85E60F385E3E}"/>
          </ac:spMkLst>
        </pc:spChg>
      </pc:sldChg>
      <pc:sldChg chg="modSp mod">
        <pc:chgData name="Janny Schinkel" userId="94fc7789-a7d5-4b1d-938e-e66c78efd1ae" providerId="ADAL" clId="{9ABA361E-B2B7-453A-AABF-C16C1A0D6BD2}" dt="2023-05-24T09:58:49.566" v="939" actId="20577"/>
        <pc:sldMkLst>
          <pc:docMk/>
          <pc:sldMk cId="3992445932" sldId="272"/>
        </pc:sldMkLst>
        <pc:spChg chg="mod">
          <ac:chgData name="Janny Schinkel" userId="94fc7789-a7d5-4b1d-938e-e66c78efd1ae" providerId="ADAL" clId="{9ABA361E-B2B7-453A-AABF-C16C1A0D6BD2}" dt="2023-05-24T09:58:49.566" v="939" actId="20577"/>
          <ac:spMkLst>
            <pc:docMk/>
            <pc:sldMk cId="3992445932" sldId="272"/>
            <ac:spMk id="3" creationId="{00000000-0000-0000-0000-000000000000}"/>
          </ac:spMkLst>
        </pc:spChg>
      </pc:sldChg>
      <pc:sldChg chg="modSp mod">
        <pc:chgData name="Janny Schinkel" userId="94fc7789-a7d5-4b1d-938e-e66c78efd1ae" providerId="ADAL" clId="{9ABA361E-B2B7-453A-AABF-C16C1A0D6BD2}" dt="2023-05-24T09:55:56.806" v="792" actId="20577"/>
        <pc:sldMkLst>
          <pc:docMk/>
          <pc:sldMk cId="288801366" sldId="274"/>
        </pc:sldMkLst>
        <pc:spChg chg="mod">
          <ac:chgData name="Janny Schinkel" userId="94fc7789-a7d5-4b1d-938e-e66c78efd1ae" providerId="ADAL" clId="{9ABA361E-B2B7-453A-AABF-C16C1A0D6BD2}" dt="2023-05-24T09:55:56.806" v="792" actId="20577"/>
          <ac:spMkLst>
            <pc:docMk/>
            <pc:sldMk cId="288801366" sldId="274"/>
            <ac:spMk id="3" creationId="{00000000-0000-0000-0000-000000000000}"/>
          </ac:spMkLst>
        </pc:spChg>
      </pc:sldChg>
      <pc:sldChg chg="modSp mod modAnim">
        <pc:chgData name="Janny Schinkel" userId="94fc7789-a7d5-4b1d-938e-e66c78efd1ae" providerId="ADAL" clId="{9ABA361E-B2B7-453A-AABF-C16C1A0D6BD2}" dt="2023-05-24T09:53:08.449" v="689" actId="20577"/>
        <pc:sldMkLst>
          <pc:docMk/>
          <pc:sldMk cId="2936085956" sldId="277"/>
        </pc:sldMkLst>
        <pc:spChg chg="mod">
          <ac:chgData name="Janny Schinkel" userId="94fc7789-a7d5-4b1d-938e-e66c78efd1ae" providerId="ADAL" clId="{9ABA361E-B2B7-453A-AABF-C16C1A0D6BD2}" dt="2023-05-24T09:51:45.216" v="635" actId="20577"/>
          <ac:spMkLst>
            <pc:docMk/>
            <pc:sldMk cId="2936085956" sldId="277"/>
            <ac:spMk id="2" creationId="{00000000-0000-0000-0000-000000000000}"/>
          </ac:spMkLst>
        </pc:spChg>
        <pc:spChg chg="mod">
          <ac:chgData name="Janny Schinkel" userId="94fc7789-a7d5-4b1d-938e-e66c78efd1ae" providerId="ADAL" clId="{9ABA361E-B2B7-453A-AABF-C16C1A0D6BD2}" dt="2023-05-24T09:53:08.449" v="689" actId="20577"/>
          <ac:spMkLst>
            <pc:docMk/>
            <pc:sldMk cId="2936085956" sldId="277"/>
            <ac:spMk id="3" creationId="{00000000-0000-0000-0000-000000000000}"/>
          </ac:spMkLst>
        </pc:spChg>
      </pc:sldChg>
      <pc:sldChg chg="modSp mod modAnim">
        <pc:chgData name="Janny Schinkel" userId="94fc7789-a7d5-4b1d-938e-e66c78efd1ae" providerId="ADAL" clId="{9ABA361E-B2B7-453A-AABF-C16C1A0D6BD2}" dt="2023-05-24T09:38:13.145" v="281"/>
        <pc:sldMkLst>
          <pc:docMk/>
          <pc:sldMk cId="75011083" sldId="279"/>
        </pc:sldMkLst>
        <pc:spChg chg="mod">
          <ac:chgData name="Janny Schinkel" userId="94fc7789-a7d5-4b1d-938e-e66c78efd1ae" providerId="ADAL" clId="{9ABA361E-B2B7-453A-AABF-C16C1A0D6BD2}" dt="2023-05-24T09:37:41.487" v="276" actId="20577"/>
          <ac:spMkLst>
            <pc:docMk/>
            <pc:sldMk cId="75011083" sldId="279"/>
            <ac:spMk id="2" creationId="{5BB54788-4744-4E2B-B711-B94E57B0FC93}"/>
          </ac:spMkLst>
        </pc:spChg>
      </pc:sldChg>
      <pc:sldChg chg="modAnim">
        <pc:chgData name="Janny Schinkel" userId="94fc7789-a7d5-4b1d-938e-e66c78efd1ae" providerId="ADAL" clId="{9ABA361E-B2B7-453A-AABF-C16C1A0D6BD2}" dt="2023-05-24T09:38:52.857" v="283"/>
        <pc:sldMkLst>
          <pc:docMk/>
          <pc:sldMk cId="1798771811" sldId="280"/>
        </pc:sldMkLst>
      </pc:sldChg>
      <pc:sldChg chg="modSp mod">
        <pc:chgData name="Janny Schinkel" userId="94fc7789-a7d5-4b1d-938e-e66c78efd1ae" providerId="ADAL" clId="{9ABA361E-B2B7-453A-AABF-C16C1A0D6BD2}" dt="2023-05-24T09:26:56.376" v="238" actId="20577"/>
        <pc:sldMkLst>
          <pc:docMk/>
          <pc:sldMk cId="3204423144" sldId="282"/>
        </pc:sldMkLst>
        <pc:spChg chg="mod">
          <ac:chgData name="Janny Schinkel" userId="94fc7789-a7d5-4b1d-938e-e66c78efd1ae" providerId="ADAL" clId="{9ABA361E-B2B7-453A-AABF-C16C1A0D6BD2}" dt="2023-05-24T09:26:56.376" v="238" actId="20577"/>
          <ac:spMkLst>
            <pc:docMk/>
            <pc:sldMk cId="3204423144" sldId="282"/>
            <ac:spMk id="3" creationId="{EB67C674-31C6-4EBE-A2F4-B5AD65BD6E62}"/>
          </ac:spMkLst>
        </pc:spChg>
      </pc:sldChg>
      <pc:sldChg chg="modAnim">
        <pc:chgData name="Janny Schinkel" userId="94fc7789-a7d5-4b1d-938e-e66c78efd1ae" providerId="ADAL" clId="{9ABA361E-B2B7-453A-AABF-C16C1A0D6BD2}" dt="2023-05-24T09:39:39.688" v="285"/>
        <pc:sldMkLst>
          <pc:docMk/>
          <pc:sldMk cId="1387206114" sldId="284"/>
        </pc:sldMkLst>
      </pc:sldChg>
      <pc:sldChg chg="modSp mod">
        <pc:chgData name="Janny Schinkel" userId="94fc7789-a7d5-4b1d-938e-e66c78efd1ae" providerId="ADAL" clId="{9ABA361E-B2B7-453A-AABF-C16C1A0D6BD2}" dt="2023-05-24T09:32:58.400" v="240" actId="27636"/>
        <pc:sldMkLst>
          <pc:docMk/>
          <pc:sldMk cId="146341819" sldId="285"/>
        </pc:sldMkLst>
        <pc:spChg chg="mod">
          <ac:chgData name="Janny Schinkel" userId="94fc7789-a7d5-4b1d-938e-e66c78efd1ae" providerId="ADAL" clId="{9ABA361E-B2B7-453A-AABF-C16C1A0D6BD2}" dt="2023-05-24T09:32:58.400" v="240" actId="27636"/>
          <ac:spMkLst>
            <pc:docMk/>
            <pc:sldMk cId="146341819" sldId="285"/>
            <ac:spMk id="3" creationId="{6BB0BA42-801F-4C7C-8088-4EC297200D8D}"/>
          </ac:spMkLst>
        </pc:spChg>
      </pc:sldChg>
      <pc:sldChg chg="modSp mod modAnim">
        <pc:chgData name="Janny Schinkel" userId="94fc7789-a7d5-4b1d-938e-e66c78efd1ae" providerId="ADAL" clId="{9ABA361E-B2B7-453A-AABF-C16C1A0D6BD2}" dt="2023-05-24T09:41:22.734" v="336"/>
        <pc:sldMkLst>
          <pc:docMk/>
          <pc:sldMk cId="2591979981" sldId="287"/>
        </pc:sldMkLst>
        <pc:spChg chg="mod">
          <ac:chgData name="Janny Schinkel" userId="94fc7789-a7d5-4b1d-938e-e66c78efd1ae" providerId="ADAL" clId="{9ABA361E-B2B7-453A-AABF-C16C1A0D6BD2}" dt="2023-05-24T09:41:12.803" v="335" actId="20577"/>
          <ac:spMkLst>
            <pc:docMk/>
            <pc:sldMk cId="2591979981" sldId="287"/>
            <ac:spMk id="3" creationId="{0347FFEE-5F3E-4B67-8D5A-35C882A4788D}"/>
          </ac:spMkLst>
        </pc:spChg>
      </pc:sldChg>
      <pc:sldChg chg="modSp mod ord modAnim">
        <pc:chgData name="Janny Schinkel" userId="94fc7789-a7d5-4b1d-938e-e66c78efd1ae" providerId="ADAL" clId="{9ABA361E-B2B7-453A-AABF-C16C1A0D6BD2}" dt="2023-05-24T09:46:35.602" v="521"/>
        <pc:sldMkLst>
          <pc:docMk/>
          <pc:sldMk cId="2623529491" sldId="291"/>
        </pc:sldMkLst>
        <pc:spChg chg="mod">
          <ac:chgData name="Janny Schinkel" userId="94fc7789-a7d5-4b1d-938e-e66c78efd1ae" providerId="ADAL" clId="{9ABA361E-B2B7-453A-AABF-C16C1A0D6BD2}" dt="2023-05-24T09:46:16.496" v="520" actId="20577"/>
          <ac:spMkLst>
            <pc:docMk/>
            <pc:sldMk cId="2623529491" sldId="291"/>
            <ac:spMk id="2" creationId="{5155FEED-CDE0-478D-90CB-F0572B4260D2}"/>
          </ac:spMkLst>
        </pc:spChg>
        <pc:spChg chg="mod">
          <ac:chgData name="Janny Schinkel" userId="94fc7789-a7d5-4b1d-938e-e66c78efd1ae" providerId="ADAL" clId="{9ABA361E-B2B7-453A-AABF-C16C1A0D6BD2}" dt="2023-05-24T09:45:53.498" v="472" actId="20577"/>
          <ac:spMkLst>
            <pc:docMk/>
            <pc:sldMk cId="2623529491" sldId="291"/>
            <ac:spMk id="3" creationId="{50540F06-4A9F-49E6-94C7-B63822BD0063}"/>
          </ac:spMkLst>
        </pc:spChg>
      </pc:sldChg>
      <pc:sldChg chg="modSp mod">
        <pc:chgData name="Janny Schinkel" userId="94fc7789-a7d5-4b1d-938e-e66c78efd1ae" providerId="ADAL" clId="{9ABA361E-B2B7-453A-AABF-C16C1A0D6BD2}" dt="2023-05-24T10:02:15.693" v="970" actId="20577"/>
        <pc:sldMkLst>
          <pc:docMk/>
          <pc:sldMk cId="2809823844" sldId="293"/>
        </pc:sldMkLst>
        <pc:spChg chg="mod">
          <ac:chgData name="Janny Schinkel" userId="94fc7789-a7d5-4b1d-938e-e66c78efd1ae" providerId="ADAL" clId="{9ABA361E-B2B7-453A-AABF-C16C1A0D6BD2}" dt="2023-05-24T10:02:15.693" v="970" actId="20577"/>
          <ac:spMkLst>
            <pc:docMk/>
            <pc:sldMk cId="2809823844" sldId="293"/>
            <ac:spMk id="3" creationId="{F9F766C3-20B0-36C8-D1C8-F89B94DF6840}"/>
          </ac:spMkLst>
        </pc:spChg>
      </pc:sldChg>
      <pc:sldChg chg="addSp delSp modSp new mod setBg">
        <pc:chgData name="Janny Schinkel" userId="94fc7789-a7d5-4b1d-938e-e66c78efd1ae" providerId="ADAL" clId="{9ABA361E-B2B7-453A-AABF-C16C1A0D6BD2}" dt="2023-05-24T09:36:09.761" v="245" actId="26606"/>
        <pc:sldMkLst>
          <pc:docMk/>
          <pc:sldMk cId="1650776143" sldId="294"/>
        </pc:sldMkLst>
        <pc:spChg chg="add del">
          <ac:chgData name="Janny Schinkel" userId="94fc7789-a7d5-4b1d-938e-e66c78efd1ae" providerId="ADAL" clId="{9ABA361E-B2B7-453A-AABF-C16C1A0D6BD2}" dt="2023-05-24T09:36:09.745" v="244" actId="26606"/>
          <ac:spMkLst>
            <pc:docMk/>
            <pc:sldMk cId="1650776143" sldId="294"/>
            <ac:spMk id="8" creationId="{C61657BD-3333-446A-A16A-CBDC77C8E559}"/>
          </ac:spMkLst>
        </pc:spChg>
        <pc:spChg chg="add del">
          <ac:chgData name="Janny Schinkel" userId="94fc7789-a7d5-4b1d-938e-e66c78efd1ae" providerId="ADAL" clId="{9ABA361E-B2B7-453A-AABF-C16C1A0D6BD2}" dt="2023-05-24T09:36:09.745" v="244" actId="26606"/>
          <ac:spMkLst>
            <pc:docMk/>
            <pc:sldMk cId="1650776143" sldId="294"/>
            <ac:spMk id="10" creationId="{52CAFF06-4D3A-42A5-8614-B1FA47EA0F6D}"/>
          </ac:spMkLst>
        </pc:spChg>
        <pc:spChg chg="add">
          <ac:chgData name="Janny Schinkel" userId="94fc7789-a7d5-4b1d-938e-e66c78efd1ae" providerId="ADAL" clId="{9ABA361E-B2B7-453A-AABF-C16C1A0D6BD2}" dt="2023-05-24T09:36:09.761" v="245" actId="26606"/>
          <ac:spMkLst>
            <pc:docMk/>
            <pc:sldMk cId="1650776143" sldId="294"/>
            <ac:spMk id="12" creationId="{28BA90A1-6BEC-48B7-BBE0-88632622544A}"/>
          </ac:spMkLst>
        </pc:spChg>
        <pc:spChg chg="add">
          <ac:chgData name="Janny Schinkel" userId="94fc7789-a7d5-4b1d-938e-e66c78efd1ae" providerId="ADAL" clId="{9ABA361E-B2B7-453A-AABF-C16C1A0D6BD2}" dt="2023-05-24T09:36:09.761" v="245" actId="26606"/>
          <ac:spMkLst>
            <pc:docMk/>
            <pc:sldMk cId="1650776143" sldId="294"/>
            <ac:spMk id="13" creationId="{D7950F2D-29CC-4F1C-8AFA-D6AE15BFA243}"/>
          </ac:spMkLst>
        </pc:spChg>
        <pc:picChg chg="add mod">
          <ac:chgData name="Janny Schinkel" userId="94fc7789-a7d5-4b1d-938e-e66c78efd1ae" providerId="ADAL" clId="{9ABA361E-B2B7-453A-AABF-C16C1A0D6BD2}" dt="2023-05-24T09:36:09.761" v="245" actId="26606"/>
          <ac:picMkLst>
            <pc:docMk/>
            <pc:sldMk cId="1650776143" sldId="294"/>
            <ac:picMk id="3" creationId="{524C6704-C078-22D8-E0C7-F40367156F58}"/>
          </ac:picMkLst>
        </pc:picChg>
      </pc:sldChg>
      <pc:sldChg chg="addSp delSp modSp new mod setBg">
        <pc:chgData name="Janny Schinkel" userId="94fc7789-a7d5-4b1d-938e-e66c78efd1ae" providerId="ADAL" clId="{9ABA361E-B2B7-453A-AABF-C16C1A0D6BD2}" dt="2023-05-24T10:04:32.613" v="979" actId="26606"/>
        <pc:sldMkLst>
          <pc:docMk/>
          <pc:sldMk cId="3970303999" sldId="295"/>
        </pc:sldMkLst>
        <pc:spChg chg="mod">
          <ac:chgData name="Janny Schinkel" userId="94fc7789-a7d5-4b1d-938e-e66c78efd1ae" providerId="ADAL" clId="{9ABA361E-B2B7-453A-AABF-C16C1A0D6BD2}" dt="2023-05-24T10:04:32.613" v="979" actId="26606"/>
          <ac:spMkLst>
            <pc:docMk/>
            <pc:sldMk cId="3970303999" sldId="295"/>
            <ac:spMk id="2" creationId="{D2D4CCBC-07CF-847F-CC74-D401D5299725}"/>
          </ac:spMkLst>
        </pc:spChg>
        <pc:spChg chg="del mod">
          <ac:chgData name="Janny Schinkel" userId="94fc7789-a7d5-4b1d-938e-e66c78efd1ae" providerId="ADAL" clId="{9ABA361E-B2B7-453A-AABF-C16C1A0D6BD2}" dt="2023-05-24T10:04:32.613" v="979" actId="26606"/>
          <ac:spMkLst>
            <pc:docMk/>
            <pc:sldMk cId="3970303999" sldId="295"/>
            <ac:spMk id="3" creationId="{4263EF9F-54B0-29DB-7E3D-6998257075E5}"/>
          </ac:spMkLst>
        </pc:spChg>
        <pc:spChg chg="add">
          <ac:chgData name="Janny Schinkel" userId="94fc7789-a7d5-4b1d-938e-e66c78efd1ae" providerId="ADAL" clId="{9ABA361E-B2B7-453A-AABF-C16C1A0D6BD2}" dt="2023-05-24T10:04:32.613" v="979" actId="26606"/>
          <ac:spMkLst>
            <pc:docMk/>
            <pc:sldMk cId="3970303999" sldId="295"/>
            <ac:spMk id="9" creationId="{9C0365A3-9839-4FC6-BFF6-7115C711FD37}"/>
          </ac:spMkLst>
        </pc:spChg>
        <pc:graphicFrameChg chg="add">
          <ac:chgData name="Janny Schinkel" userId="94fc7789-a7d5-4b1d-938e-e66c78efd1ae" providerId="ADAL" clId="{9ABA361E-B2B7-453A-AABF-C16C1A0D6BD2}" dt="2023-05-24T10:04:32.613" v="979" actId="26606"/>
          <ac:graphicFrameMkLst>
            <pc:docMk/>
            <pc:sldMk cId="3970303999" sldId="295"/>
            <ac:graphicFrameMk id="5" creationId="{632150F3-A48D-48D3-E73D-490F45B98F19}"/>
          </ac:graphicFrameMkLst>
        </pc:graphicFrameChg>
      </pc:sldChg>
    </pc:docChg>
  </pc:docChgLst>
  <pc:docChgLst>
    <pc:chgData name="Janny Schinkel" userId="94fc7789-a7d5-4b1d-938e-e66c78efd1ae" providerId="ADAL" clId="{300B81A0-18B6-430B-A821-17882E382D79}"/>
    <pc:docChg chg="undo custSel addSld modSld">
      <pc:chgData name="Janny Schinkel" userId="94fc7789-a7d5-4b1d-938e-e66c78efd1ae" providerId="ADAL" clId="{300B81A0-18B6-430B-A821-17882E382D79}" dt="2023-03-24T07:54:20.012" v="64" actId="26606"/>
      <pc:docMkLst>
        <pc:docMk/>
      </pc:docMkLst>
      <pc:sldChg chg="addSp delSp modSp new mod setBg setClrOvrMap">
        <pc:chgData name="Janny Schinkel" userId="94fc7789-a7d5-4b1d-938e-e66c78efd1ae" providerId="ADAL" clId="{300B81A0-18B6-430B-A821-17882E382D79}" dt="2023-03-24T07:54:20.012" v="64" actId="26606"/>
        <pc:sldMkLst>
          <pc:docMk/>
          <pc:sldMk cId="2809823844" sldId="293"/>
        </pc:sldMkLst>
        <pc:spChg chg="mod">
          <ac:chgData name="Janny Schinkel" userId="94fc7789-a7d5-4b1d-938e-e66c78efd1ae" providerId="ADAL" clId="{300B81A0-18B6-430B-A821-17882E382D79}" dt="2023-03-24T07:54:20.012" v="64" actId="26606"/>
          <ac:spMkLst>
            <pc:docMk/>
            <pc:sldMk cId="2809823844" sldId="293"/>
            <ac:spMk id="2" creationId="{9404EE15-816F-6472-7A6B-33A4CEE610EE}"/>
          </ac:spMkLst>
        </pc:spChg>
        <pc:spChg chg="mod">
          <ac:chgData name="Janny Schinkel" userId="94fc7789-a7d5-4b1d-938e-e66c78efd1ae" providerId="ADAL" clId="{300B81A0-18B6-430B-A821-17882E382D79}" dt="2023-03-24T07:54:20.012" v="64" actId="26606"/>
          <ac:spMkLst>
            <pc:docMk/>
            <pc:sldMk cId="2809823844" sldId="293"/>
            <ac:spMk id="3" creationId="{F9F766C3-20B0-36C8-D1C8-F89B94DF6840}"/>
          </ac:spMkLst>
        </pc:spChg>
        <pc:spChg chg="add del">
          <ac:chgData name="Janny Schinkel" userId="94fc7789-a7d5-4b1d-938e-e66c78efd1ae" providerId="ADAL" clId="{300B81A0-18B6-430B-A821-17882E382D79}" dt="2023-03-24T07:54:20.004" v="63" actId="26606"/>
          <ac:spMkLst>
            <pc:docMk/>
            <pc:sldMk cId="2809823844" sldId="293"/>
            <ac:spMk id="8" creationId="{D654DB25-410A-44B7-8058-3193D21EAFC7}"/>
          </ac:spMkLst>
        </pc:spChg>
        <pc:spChg chg="add del">
          <ac:chgData name="Janny Schinkel" userId="94fc7789-a7d5-4b1d-938e-e66c78efd1ae" providerId="ADAL" clId="{300B81A0-18B6-430B-A821-17882E382D79}" dt="2023-03-24T07:54:20.004" v="63" actId="26606"/>
          <ac:spMkLst>
            <pc:docMk/>
            <pc:sldMk cId="2809823844" sldId="293"/>
            <ac:spMk id="10" creationId="{9FAFEBEB-E7DF-4119-99EC-3C2C5F3C7AAF}"/>
          </ac:spMkLst>
        </pc:spChg>
        <pc:spChg chg="add del">
          <ac:chgData name="Janny Schinkel" userId="94fc7789-a7d5-4b1d-938e-e66c78efd1ae" providerId="ADAL" clId="{300B81A0-18B6-430B-A821-17882E382D79}" dt="2023-03-24T07:54:20.004" v="63" actId="26606"/>
          <ac:spMkLst>
            <pc:docMk/>
            <pc:sldMk cId="2809823844" sldId="293"/>
            <ac:spMk id="12" creationId="{8E25F227-C9F5-44BC-8ECE-188763D8538E}"/>
          </ac:spMkLst>
        </pc:spChg>
        <pc:spChg chg="add">
          <ac:chgData name="Janny Schinkel" userId="94fc7789-a7d5-4b1d-938e-e66c78efd1ae" providerId="ADAL" clId="{300B81A0-18B6-430B-A821-17882E382D79}" dt="2023-03-24T07:54:20.012" v="64" actId="26606"/>
          <ac:spMkLst>
            <pc:docMk/>
            <pc:sldMk cId="2809823844" sldId="293"/>
            <ac:spMk id="14" creationId="{F6EE670A-A41A-44AD-BC1C-2090365EB5B3}"/>
          </ac:spMkLst>
        </pc:spChg>
        <pc:spChg chg="add">
          <ac:chgData name="Janny Schinkel" userId="94fc7789-a7d5-4b1d-938e-e66c78efd1ae" providerId="ADAL" clId="{300B81A0-18B6-430B-A821-17882E382D79}" dt="2023-03-24T07:54:20.012" v="64" actId="26606"/>
          <ac:spMkLst>
            <pc:docMk/>
            <pc:sldMk cId="2809823844" sldId="293"/>
            <ac:spMk id="15" creationId="{2BF2ABC8-4FD6-4B60-92A7-BB3BEE3C1ACA}"/>
          </ac:spMkLst>
        </pc:spChg>
        <pc:spChg chg="add">
          <ac:chgData name="Janny Schinkel" userId="94fc7789-a7d5-4b1d-938e-e66c78efd1ae" providerId="ADAL" clId="{300B81A0-18B6-430B-A821-17882E382D79}" dt="2023-03-24T07:54:20.012" v="64" actId="26606"/>
          <ac:spMkLst>
            <pc:docMk/>
            <pc:sldMk cId="2809823844" sldId="293"/>
            <ac:spMk id="17" creationId="{77D7B666-D5E6-48CE-B26A-FB5E5C34AF90}"/>
          </ac:spMkLst>
        </pc:spChg>
        <pc:cxnChg chg="add">
          <ac:chgData name="Janny Schinkel" userId="94fc7789-a7d5-4b1d-938e-e66c78efd1ae" providerId="ADAL" clId="{300B81A0-18B6-430B-A821-17882E382D79}" dt="2023-03-24T07:54:20.012" v="64" actId="26606"/>
          <ac:cxnSpMkLst>
            <pc:docMk/>
            <pc:sldMk cId="2809823844" sldId="293"/>
            <ac:cxnSpMk id="16" creationId="{DCD479D3-536C-4161-A6F8-813D30719BF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84FC0-E93F-4E53-AB35-0D5E90C70D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A21058-1B1C-41B4-89D1-3472495EC529}">
      <dgm:prSet/>
      <dgm:spPr/>
      <dgm:t>
        <a:bodyPr/>
        <a:lstStyle/>
        <a:p>
          <a:r>
            <a:rPr lang="nl-NL"/>
            <a:t>recht op informatie over de medische situatie</a:t>
          </a:r>
          <a:endParaRPr lang="en-US"/>
        </a:p>
      </dgm:t>
    </dgm:pt>
    <dgm:pt modelId="{15B2004A-B0B8-40E7-8792-7099F4C09737}" type="parTrans" cxnId="{AED976AE-21C2-436E-A692-37F4E61EFC25}">
      <dgm:prSet/>
      <dgm:spPr/>
      <dgm:t>
        <a:bodyPr/>
        <a:lstStyle/>
        <a:p>
          <a:endParaRPr lang="en-US"/>
        </a:p>
      </dgm:t>
    </dgm:pt>
    <dgm:pt modelId="{4F1AEA58-32F1-4955-9C40-D67C6C7ECFDC}" type="sibTrans" cxnId="{AED976AE-21C2-436E-A692-37F4E61EFC25}">
      <dgm:prSet/>
      <dgm:spPr/>
      <dgm:t>
        <a:bodyPr/>
        <a:lstStyle/>
        <a:p>
          <a:endParaRPr lang="en-US"/>
        </a:p>
      </dgm:t>
    </dgm:pt>
    <dgm:pt modelId="{15508153-F661-4F0C-AC03-66F5EE68FE2D}">
      <dgm:prSet/>
      <dgm:spPr/>
      <dgm:t>
        <a:bodyPr/>
        <a:lstStyle/>
        <a:p>
          <a:r>
            <a:rPr lang="nl-NL"/>
            <a:t>toestemming geven voor een medische behandeling</a:t>
          </a:r>
          <a:endParaRPr lang="en-US"/>
        </a:p>
      </dgm:t>
    </dgm:pt>
    <dgm:pt modelId="{FC2AD935-3241-4F2D-A95B-30F84E49E1A0}" type="parTrans" cxnId="{FD79618E-DE83-437A-A330-7C11DF281473}">
      <dgm:prSet/>
      <dgm:spPr/>
      <dgm:t>
        <a:bodyPr/>
        <a:lstStyle/>
        <a:p>
          <a:endParaRPr lang="en-US"/>
        </a:p>
      </dgm:t>
    </dgm:pt>
    <dgm:pt modelId="{B51007FE-0DDC-490C-A739-281E32E2B2BB}" type="sibTrans" cxnId="{FD79618E-DE83-437A-A330-7C11DF281473}">
      <dgm:prSet/>
      <dgm:spPr/>
      <dgm:t>
        <a:bodyPr/>
        <a:lstStyle/>
        <a:p>
          <a:endParaRPr lang="en-US"/>
        </a:p>
      </dgm:t>
    </dgm:pt>
    <dgm:pt modelId="{F38636B5-39ED-43A0-8191-A2ED7A896415}">
      <dgm:prSet/>
      <dgm:spPr/>
      <dgm:t>
        <a:bodyPr/>
        <a:lstStyle/>
        <a:p>
          <a:r>
            <a:rPr lang="nl-NL"/>
            <a:t>recht op inzage in het medisch dossier</a:t>
          </a:r>
          <a:endParaRPr lang="en-US"/>
        </a:p>
      </dgm:t>
    </dgm:pt>
    <dgm:pt modelId="{582B5F52-8614-4BD7-BC26-263B9ED74C95}" type="parTrans" cxnId="{D187529D-405D-400C-ABA5-1800DC5A0F10}">
      <dgm:prSet/>
      <dgm:spPr/>
      <dgm:t>
        <a:bodyPr/>
        <a:lstStyle/>
        <a:p>
          <a:endParaRPr lang="en-US"/>
        </a:p>
      </dgm:t>
    </dgm:pt>
    <dgm:pt modelId="{5B7D2614-49D7-4999-9CC2-3CA6C2B6096A}" type="sibTrans" cxnId="{D187529D-405D-400C-ABA5-1800DC5A0F10}">
      <dgm:prSet/>
      <dgm:spPr/>
      <dgm:t>
        <a:bodyPr/>
        <a:lstStyle/>
        <a:p>
          <a:endParaRPr lang="en-US"/>
        </a:p>
      </dgm:t>
    </dgm:pt>
    <dgm:pt modelId="{FBF5094F-E4CA-4B4D-9AEA-A6CF4777547C}">
      <dgm:prSet/>
      <dgm:spPr/>
      <dgm:t>
        <a:bodyPr/>
        <a:lstStyle/>
        <a:p>
          <a:r>
            <a:rPr lang="nl-NL"/>
            <a:t>recht op privacy en geheimhouding van medische gegevens (beroepsgeheim)</a:t>
          </a:r>
          <a:endParaRPr lang="en-US"/>
        </a:p>
      </dgm:t>
    </dgm:pt>
    <dgm:pt modelId="{E6835073-4534-41B2-9086-A36F62729857}" type="parTrans" cxnId="{DFEFB0EA-D9B0-407A-AD92-16B806772600}">
      <dgm:prSet/>
      <dgm:spPr/>
      <dgm:t>
        <a:bodyPr/>
        <a:lstStyle/>
        <a:p>
          <a:endParaRPr lang="en-US"/>
        </a:p>
      </dgm:t>
    </dgm:pt>
    <dgm:pt modelId="{6114DBAC-87FE-4425-A745-B17B50575FCF}" type="sibTrans" cxnId="{DFEFB0EA-D9B0-407A-AD92-16B806772600}">
      <dgm:prSet/>
      <dgm:spPr/>
      <dgm:t>
        <a:bodyPr/>
        <a:lstStyle/>
        <a:p>
          <a:endParaRPr lang="en-US"/>
        </a:p>
      </dgm:t>
    </dgm:pt>
    <dgm:pt modelId="{066AF191-770A-4D74-BC80-153A8855E08E}">
      <dgm:prSet/>
      <dgm:spPr/>
      <dgm:t>
        <a:bodyPr/>
        <a:lstStyle/>
        <a:p>
          <a:r>
            <a:rPr lang="nl-NL"/>
            <a:t>recht op vrije artsenkeuze</a:t>
          </a:r>
          <a:endParaRPr lang="en-US"/>
        </a:p>
      </dgm:t>
    </dgm:pt>
    <dgm:pt modelId="{8689E359-2177-4DD3-A828-B6A16DA91DBA}" type="parTrans" cxnId="{CAE7DB10-B2B7-424A-81C7-3786BE75BCB2}">
      <dgm:prSet/>
      <dgm:spPr/>
      <dgm:t>
        <a:bodyPr/>
        <a:lstStyle/>
        <a:p>
          <a:endParaRPr lang="en-US"/>
        </a:p>
      </dgm:t>
    </dgm:pt>
    <dgm:pt modelId="{AEEB25A8-1AD6-4D65-B118-D0BA364AEA8F}" type="sibTrans" cxnId="{CAE7DB10-B2B7-424A-81C7-3786BE75BCB2}">
      <dgm:prSet/>
      <dgm:spPr/>
      <dgm:t>
        <a:bodyPr/>
        <a:lstStyle/>
        <a:p>
          <a:endParaRPr lang="en-US"/>
        </a:p>
      </dgm:t>
    </dgm:pt>
    <dgm:pt modelId="{538C70F2-5BAE-4296-9AB3-937E3EA5DFFA}">
      <dgm:prSet/>
      <dgm:spPr/>
      <dgm:t>
        <a:bodyPr/>
        <a:lstStyle/>
        <a:p>
          <a:r>
            <a:rPr lang="nl-NL"/>
            <a:t>vertegenwoordiging voor cliënten die niet zelf kunnen beslissen</a:t>
          </a:r>
          <a:endParaRPr lang="en-US"/>
        </a:p>
      </dgm:t>
    </dgm:pt>
    <dgm:pt modelId="{966D261D-171E-40CD-866A-5809B9E56737}" type="parTrans" cxnId="{BF9A3C89-2D95-4C8C-9BD9-A5C49D15C7C4}">
      <dgm:prSet/>
      <dgm:spPr/>
      <dgm:t>
        <a:bodyPr/>
        <a:lstStyle/>
        <a:p>
          <a:endParaRPr lang="en-US"/>
        </a:p>
      </dgm:t>
    </dgm:pt>
    <dgm:pt modelId="{8570328F-69D6-4984-9A09-D2848AA90242}" type="sibTrans" cxnId="{BF9A3C89-2D95-4C8C-9BD9-A5C49D15C7C4}">
      <dgm:prSet/>
      <dgm:spPr/>
      <dgm:t>
        <a:bodyPr/>
        <a:lstStyle/>
        <a:p>
          <a:endParaRPr lang="en-US"/>
        </a:p>
      </dgm:t>
    </dgm:pt>
    <dgm:pt modelId="{CB2F39E6-1A03-4355-B0BA-4A9075439B4B}" type="pres">
      <dgm:prSet presAssocID="{5F584FC0-E93F-4E53-AB35-0D5E90C70D08}" presName="linear" presStyleCnt="0">
        <dgm:presLayoutVars>
          <dgm:animLvl val="lvl"/>
          <dgm:resizeHandles val="exact"/>
        </dgm:presLayoutVars>
      </dgm:prSet>
      <dgm:spPr/>
    </dgm:pt>
    <dgm:pt modelId="{323DF672-1984-4F99-BD20-B3D29BD41CE3}" type="pres">
      <dgm:prSet presAssocID="{1EA21058-1B1C-41B4-89D1-3472495EC529}" presName="parentText" presStyleLbl="node1" presStyleIdx="0" presStyleCnt="6">
        <dgm:presLayoutVars>
          <dgm:chMax val="0"/>
          <dgm:bulletEnabled val="1"/>
        </dgm:presLayoutVars>
      </dgm:prSet>
      <dgm:spPr/>
    </dgm:pt>
    <dgm:pt modelId="{61AEDBF2-A806-4A87-9C52-20BFD866F13E}" type="pres">
      <dgm:prSet presAssocID="{4F1AEA58-32F1-4955-9C40-D67C6C7ECFDC}" presName="spacer" presStyleCnt="0"/>
      <dgm:spPr/>
    </dgm:pt>
    <dgm:pt modelId="{A55F3F12-968B-4A8F-85AC-1250D4D85BA2}" type="pres">
      <dgm:prSet presAssocID="{15508153-F661-4F0C-AC03-66F5EE68FE2D}" presName="parentText" presStyleLbl="node1" presStyleIdx="1" presStyleCnt="6">
        <dgm:presLayoutVars>
          <dgm:chMax val="0"/>
          <dgm:bulletEnabled val="1"/>
        </dgm:presLayoutVars>
      </dgm:prSet>
      <dgm:spPr/>
    </dgm:pt>
    <dgm:pt modelId="{68C72509-0CDA-47B1-9600-3B841FBDFA2B}" type="pres">
      <dgm:prSet presAssocID="{B51007FE-0DDC-490C-A739-281E32E2B2BB}" presName="spacer" presStyleCnt="0"/>
      <dgm:spPr/>
    </dgm:pt>
    <dgm:pt modelId="{29FA7F82-FFE5-4F17-8508-9F0453B43B61}" type="pres">
      <dgm:prSet presAssocID="{F38636B5-39ED-43A0-8191-A2ED7A896415}" presName="parentText" presStyleLbl="node1" presStyleIdx="2" presStyleCnt="6">
        <dgm:presLayoutVars>
          <dgm:chMax val="0"/>
          <dgm:bulletEnabled val="1"/>
        </dgm:presLayoutVars>
      </dgm:prSet>
      <dgm:spPr/>
    </dgm:pt>
    <dgm:pt modelId="{FE098D34-0C4E-4C93-A57B-DEE2B8083708}" type="pres">
      <dgm:prSet presAssocID="{5B7D2614-49D7-4999-9CC2-3CA6C2B6096A}" presName="spacer" presStyleCnt="0"/>
      <dgm:spPr/>
    </dgm:pt>
    <dgm:pt modelId="{4ACD9471-8A83-431B-83EB-CE45B4B82745}" type="pres">
      <dgm:prSet presAssocID="{FBF5094F-E4CA-4B4D-9AEA-A6CF4777547C}" presName="parentText" presStyleLbl="node1" presStyleIdx="3" presStyleCnt="6">
        <dgm:presLayoutVars>
          <dgm:chMax val="0"/>
          <dgm:bulletEnabled val="1"/>
        </dgm:presLayoutVars>
      </dgm:prSet>
      <dgm:spPr/>
    </dgm:pt>
    <dgm:pt modelId="{4A176E79-7579-4FB1-8246-A6E3CF4E3B85}" type="pres">
      <dgm:prSet presAssocID="{6114DBAC-87FE-4425-A745-B17B50575FCF}" presName="spacer" presStyleCnt="0"/>
      <dgm:spPr/>
    </dgm:pt>
    <dgm:pt modelId="{7BB9919C-CBD7-491C-8857-256F38B09094}" type="pres">
      <dgm:prSet presAssocID="{066AF191-770A-4D74-BC80-153A8855E08E}" presName="parentText" presStyleLbl="node1" presStyleIdx="4" presStyleCnt="6">
        <dgm:presLayoutVars>
          <dgm:chMax val="0"/>
          <dgm:bulletEnabled val="1"/>
        </dgm:presLayoutVars>
      </dgm:prSet>
      <dgm:spPr/>
    </dgm:pt>
    <dgm:pt modelId="{3852480C-ED9A-4FD5-B519-C557405E41A9}" type="pres">
      <dgm:prSet presAssocID="{AEEB25A8-1AD6-4D65-B118-D0BA364AEA8F}" presName="spacer" presStyleCnt="0"/>
      <dgm:spPr/>
    </dgm:pt>
    <dgm:pt modelId="{BCCC03CE-398A-477A-BBB2-41F14054B0D0}" type="pres">
      <dgm:prSet presAssocID="{538C70F2-5BAE-4296-9AB3-937E3EA5DFFA}" presName="parentText" presStyleLbl="node1" presStyleIdx="5" presStyleCnt="6">
        <dgm:presLayoutVars>
          <dgm:chMax val="0"/>
          <dgm:bulletEnabled val="1"/>
        </dgm:presLayoutVars>
      </dgm:prSet>
      <dgm:spPr/>
    </dgm:pt>
  </dgm:ptLst>
  <dgm:cxnLst>
    <dgm:cxn modelId="{32B4550F-A995-4E80-B521-16A5FF4091E0}" type="presOf" srcId="{1EA21058-1B1C-41B4-89D1-3472495EC529}" destId="{323DF672-1984-4F99-BD20-B3D29BD41CE3}" srcOrd="0" destOrd="0" presId="urn:microsoft.com/office/officeart/2005/8/layout/vList2"/>
    <dgm:cxn modelId="{CAE7DB10-B2B7-424A-81C7-3786BE75BCB2}" srcId="{5F584FC0-E93F-4E53-AB35-0D5E90C70D08}" destId="{066AF191-770A-4D74-BC80-153A8855E08E}" srcOrd="4" destOrd="0" parTransId="{8689E359-2177-4DD3-A828-B6A16DA91DBA}" sibTransId="{AEEB25A8-1AD6-4D65-B118-D0BA364AEA8F}"/>
    <dgm:cxn modelId="{48779E2E-184F-4C59-94D9-A462E90521FD}" type="presOf" srcId="{FBF5094F-E4CA-4B4D-9AEA-A6CF4777547C}" destId="{4ACD9471-8A83-431B-83EB-CE45B4B82745}" srcOrd="0" destOrd="0" presId="urn:microsoft.com/office/officeart/2005/8/layout/vList2"/>
    <dgm:cxn modelId="{7AEAF938-C384-4926-BD08-63C97537074D}" type="presOf" srcId="{066AF191-770A-4D74-BC80-153A8855E08E}" destId="{7BB9919C-CBD7-491C-8857-256F38B09094}" srcOrd="0" destOrd="0" presId="urn:microsoft.com/office/officeart/2005/8/layout/vList2"/>
    <dgm:cxn modelId="{EFCB5B47-6F5E-41D1-B207-05F18CEE5CD7}" type="presOf" srcId="{5F584FC0-E93F-4E53-AB35-0D5E90C70D08}" destId="{CB2F39E6-1A03-4355-B0BA-4A9075439B4B}" srcOrd="0" destOrd="0" presId="urn:microsoft.com/office/officeart/2005/8/layout/vList2"/>
    <dgm:cxn modelId="{726AB76A-E1FB-49A2-BDA9-FF24D946D733}" type="presOf" srcId="{538C70F2-5BAE-4296-9AB3-937E3EA5DFFA}" destId="{BCCC03CE-398A-477A-BBB2-41F14054B0D0}" srcOrd="0" destOrd="0" presId="urn:microsoft.com/office/officeart/2005/8/layout/vList2"/>
    <dgm:cxn modelId="{2FEFE054-D19A-4FD7-AD38-1C8F4073A4F5}" type="presOf" srcId="{F38636B5-39ED-43A0-8191-A2ED7A896415}" destId="{29FA7F82-FFE5-4F17-8508-9F0453B43B61}" srcOrd="0" destOrd="0" presId="urn:microsoft.com/office/officeart/2005/8/layout/vList2"/>
    <dgm:cxn modelId="{BF9A3C89-2D95-4C8C-9BD9-A5C49D15C7C4}" srcId="{5F584FC0-E93F-4E53-AB35-0D5E90C70D08}" destId="{538C70F2-5BAE-4296-9AB3-937E3EA5DFFA}" srcOrd="5" destOrd="0" parTransId="{966D261D-171E-40CD-866A-5809B9E56737}" sibTransId="{8570328F-69D6-4984-9A09-D2848AA90242}"/>
    <dgm:cxn modelId="{FD79618E-DE83-437A-A330-7C11DF281473}" srcId="{5F584FC0-E93F-4E53-AB35-0D5E90C70D08}" destId="{15508153-F661-4F0C-AC03-66F5EE68FE2D}" srcOrd="1" destOrd="0" parTransId="{FC2AD935-3241-4F2D-A95B-30F84E49E1A0}" sibTransId="{B51007FE-0DDC-490C-A739-281E32E2B2BB}"/>
    <dgm:cxn modelId="{D187529D-405D-400C-ABA5-1800DC5A0F10}" srcId="{5F584FC0-E93F-4E53-AB35-0D5E90C70D08}" destId="{F38636B5-39ED-43A0-8191-A2ED7A896415}" srcOrd="2" destOrd="0" parTransId="{582B5F52-8614-4BD7-BC26-263B9ED74C95}" sibTransId="{5B7D2614-49D7-4999-9CC2-3CA6C2B6096A}"/>
    <dgm:cxn modelId="{AED976AE-21C2-436E-A692-37F4E61EFC25}" srcId="{5F584FC0-E93F-4E53-AB35-0D5E90C70D08}" destId="{1EA21058-1B1C-41B4-89D1-3472495EC529}" srcOrd="0" destOrd="0" parTransId="{15B2004A-B0B8-40E7-8792-7099F4C09737}" sibTransId="{4F1AEA58-32F1-4955-9C40-D67C6C7ECFDC}"/>
    <dgm:cxn modelId="{65D8CCD4-BD2A-4423-B8DD-4A6B22A582D1}" type="presOf" srcId="{15508153-F661-4F0C-AC03-66F5EE68FE2D}" destId="{A55F3F12-968B-4A8F-85AC-1250D4D85BA2}" srcOrd="0" destOrd="0" presId="urn:microsoft.com/office/officeart/2005/8/layout/vList2"/>
    <dgm:cxn modelId="{DFEFB0EA-D9B0-407A-AD92-16B806772600}" srcId="{5F584FC0-E93F-4E53-AB35-0D5E90C70D08}" destId="{FBF5094F-E4CA-4B4D-9AEA-A6CF4777547C}" srcOrd="3" destOrd="0" parTransId="{E6835073-4534-41B2-9086-A36F62729857}" sibTransId="{6114DBAC-87FE-4425-A745-B17B50575FCF}"/>
    <dgm:cxn modelId="{D2CEF2AF-0CE2-4988-959E-5143A0BC093B}" type="presParOf" srcId="{CB2F39E6-1A03-4355-B0BA-4A9075439B4B}" destId="{323DF672-1984-4F99-BD20-B3D29BD41CE3}" srcOrd="0" destOrd="0" presId="urn:microsoft.com/office/officeart/2005/8/layout/vList2"/>
    <dgm:cxn modelId="{5F69CE7D-AA17-4BC1-A228-8FA0D1AED9CE}" type="presParOf" srcId="{CB2F39E6-1A03-4355-B0BA-4A9075439B4B}" destId="{61AEDBF2-A806-4A87-9C52-20BFD866F13E}" srcOrd="1" destOrd="0" presId="urn:microsoft.com/office/officeart/2005/8/layout/vList2"/>
    <dgm:cxn modelId="{5BF50F0E-B5A4-4FC3-A1B4-912EAD7276AB}" type="presParOf" srcId="{CB2F39E6-1A03-4355-B0BA-4A9075439B4B}" destId="{A55F3F12-968B-4A8F-85AC-1250D4D85BA2}" srcOrd="2" destOrd="0" presId="urn:microsoft.com/office/officeart/2005/8/layout/vList2"/>
    <dgm:cxn modelId="{08F88B79-48DA-4726-9E4F-0EFCE98592B3}" type="presParOf" srcId="{CB2F39E6-1A03-4355-B0BA-4A9075439B4B}" destId="{68C72509-0CDA-47B1-9600-3B841FBDFA2B}" srcOrd="3" destOrd="0" presId="urn:microsoft.com/office/officeart/2005/8/layout/vList2"/>
    <dgm:cxn modelId="{1B16AA68-85F2-4978-937A-DF43F9B88CDD}" type="presParOf" srcId="{CB2F39E6-1A03-4355-B0BA-4A9075439B4B}" destId="{29FA7F82-FFE5-4F17-8508-9F0453B43B61}" srcOrd="4" destOrd="0" presId="urn:microsoft.com/office/officeart/2005/8/layout/vList2"/>
    <dgm:cxn modelId="{1ADA9E4F-574C-4C7C-A9DD-5AA96911FF6A}" type="presParOf" srcId="{CB2F39E6-1A03-4355-B0BA-4A9075439B4B}" destId="{FE098D34-0C4E-4C93-A57B-DEE2B8083708}" srcOrd="5" destOrd="0" presId="urn:microsoft.com/office/officeart/2005/8/layout/vList2"/>
    <dgm:cxn modelId="{B44BB488-7BDE-4DB7-AA19-21FDD806FCDF}" type="presParOf" srcId="{CB2F39E6-1A03-4355-B0BA-4A9075439B4B}" destId="{4ACD9471-8A83-431B-83EB-CE45B4B82745}" srcOrd="6" destOrd="0" presId="urn:microsoft.com/office/officeart/2005/8/layout/vList2"/>
    <dgm:cxn modelId="{D3C8AB6D-ED1D-4B4E-9F2E-D3FFEB2341CC}" type="presParOf" srcId="{CB2F39E6-1A03-4355-B0BA-4A9075439B4B}" destId="{4A176E79-7579-4FB1-8246-A6E3CF4E3B85}" srcOrd="7" destOrd="0" presId="urn:microsoft.com/office/officeart/2005/8/layout/vList2"/>
    <dgm:cxn modelId="{3B2964FA-7EC7-40B9-9827-5BDA8D3F4100}" type="presParOf" srcId="{CB2F39E6-1A03-4355-B0BA-4A9075439B4B}" destId="{7BB9919C-CBD7-491C-8857-256F38B09094}" srcOrd="8" destOrd="0" presId="urn:microsoft.com/office/officeart/2005/8/layout/vList2"/>
    <dgm:cxn modelId="{35E6EE69-E1B5-4EB1-9FFC-1C1A4D66AD29}" type="presParOf" srcId="{CB2F39E6-1A03-4355-B0BA-4A9075439B4B}" destId="{3852480C-ED9A-4FD5-B519-C557405E41A9}" srcOrd="9" destOrd="0" presId="urn:microsoft.com/office/officeart/2005/8/layout/vList2"/>
    <dgm:cxn modelId="{D7EC0E7D-3A88-48E7-9DC6-C33B1E7AC033}" type="presParOf" srcId="{CB2F39E6-1A03-4355-B0BA-4A9075439B4B}" destId="{BCCC03CE-398A-477A-BBB2-41F14054B0D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4A5FC-19C7-4371-A0E7-9033A16B183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D478BCA-9BB9-4FC9-8336-DED0902AC7BA}">
      <dgm:prSet/>
      <dgm:spPr/>
      <dgm:t>
        <a:bodyPr/>
        <a:lstStyle/>
        <a:p>
          <a:r>
            <a:rPr lang="nl-NL" b="0" i="0"/>
            <a:t>Juiste patiënt.</a:t>
          </a:r>
          <a:endParaRPr lang="en-US"/>
        </a:p>
      </dgm:t>
    </dgm:pt>
    <dgm:pt modelId="{DDD53887-0FDF-4F2E-B39D-7D5EA6C3713D}" type="parTrans" cxnId="{D1B2A525-8E5F-40CE-9BB9-75C8DD727160}">
      <dgm:prSet/>
      <dgm:spPr/>
      <dgm:t>
        <a:bodyPr/>
        <a:lstStyle/>
        <a:p>
          <a:endParaRPr lang="en-US"/>
        </a:p>
      </dgm:t>
    </dgm:pt>
    <dgm:pt modelId="{035D0BFC-1DF9-434B-B65F-8ED1EABBCE74}" type="sibTrans" cxnId="{D1B2A525-8E5F-40CE-9BB9-75C8DD727160}">
      <dgm:prSet/>
      <dgm:spPr/>
      <dgm:t>
        <a:bodyPr/>
        <a:lstStyle/>
        <a:p>
          <a:endParaRPr lang="en-US"/>
        </a:p>
      </dgm:t>
    </dgm:pt>
    <dgm:pt modelId="{C4126D3B-A01C-4C92-A619-3BA908D528CF}">
      <dgm:prSet/>
      <dgm:spPr/>
      <dgm:t>
        <a:bodyPr/>
        <a:lstStyle/>
        <a:p>
          <a:r>
            <a:rPr lang="nl-NL" b="0" i="0"/>
            <a:t>Juiste medicatie.</a:t>
          </a:r>
          <a:endParaRPr lang="en-US"/>
        </a:p>
      </dgm:t>
    </dgm:pt>
    <dgm:pt modelId="{064676B3-E1BC-44EA-B0E1-28208C7F05CB}" type="parTrans" cxnId="{39FB4CA7-DE27-4466-8A4C-7186B96EC6A0}">
      <dgm:prSet/>
      <dgm:spPr/>
      <dgm:t>
        <a:bodyPr/>
        <a:lstStyle/>
        <a:p>
          <a:endParaRPr lang="en-US"/>
        </a:p>
      </dgm:t>
    </dgm:pt>
    <dgm:pt modelId="{7008437B-B437-4E46-B3DE-AF73B518BEA1}" type="sibTrans" cxnId="{39FB4CA7-DE27-4466-8A4C-7186B96EC6A0}">
      <dgm:prSet/>
      <dgm:spPr/>
      <dgm:t>
        <a:bodyPr/>
        <a:lstStyle/>
        <a:p>
          <a:endParaRPr lang="en-US"/>
        </a:p>
      </dgm:t>
    </dgm:pt>
    <dgm:pt modelId="{59C4CB48-8EBA-4CB5-8582-EA5AEDF89E73}">
      <dgm:prSet/>
      <dgm:spPr/>
      <dgm:t>
        <a:bodyPr/>
        <a:lstStyle/>
        <a:p>
          <a:r>
            <a:rPr lang="nl-NL" b="0" i="0"/>
            <a:t>Juiste wijze van toedienen.</a:t>
          </a:r>
          <a:endParaRPr lang="en-US"/>
        </a:p>
      </dgm:t>
    </dgm:pt>
    <dgm:pt modelId="{C73C9036-52AA-4718-A348-3B99F65D5411}" type="parTrans" cxnId="{FF333FB5-8FE3-4ABF-A975-E38515F18D1D}">
      <dgm:prSet/>
      <dgm:spPr/>
      <dgm:t>
        <a:bodyPr/>
        <a:lstStyle/>
        <a:p>
          <a:endParaRPr lang="en-US"/>
        </a:p>
      </dgm:t>
    </dgm:pt>
    <dgm:pt modelId="{D40424DB-9C57-490B-B320-52BCBCB4C0E2}" type="sibTrans" cxnId="{FF333FB5-8FE3-4ABF-A975-E38515F18D1D}">
      <dgm:prSet/>
      <dgm:spPr/>
      <dgm:t>
        <a:bodyPr/>
        <a:lstStyle/>
        <a:p>
          <a:endParaRPr lang="en-US"/>
        </a:p>
      </dgm:t>
    </dgm:pt>
    <dgm:pt modelId="{9D895D81-FF8C-4F07-851B-0B0722FCE161}">
      <dgm:prSet/>
      <dgm:spPr/>
      <dgm:t>
        <a:bodyPr/>
        <a:lstStyle/>
        <a:p>
          <a:r>
            <a:rPr lang="nl-NL" b="0" i="0"/>
            <a:t>Juiste dosering.</a:t>
          </a:r>
          <a:endParaRPr lang="en-US"/>
        </a:p>
      </dgm:t>
    </dgm:pt>
    <dgm:pt modelId="{EB1160FD-FD67-482C-81BB-AAFCCB2FF615}" type="parTrans" cxnId="{E4EF5E48-7A5F-4BDA-9129-822D763E2F3F}">
      <dgm:prSet/>
      <dgm:spPr/>
      <dgm:t>
        <a:bodyPr/>
        <a:lstStyle/>
        <a:p>
          <a:endParaRPr lang="en-US"/>
        </a:p>
      </dgm:t>
    </dgm:pt>
    <dgm:pt modelId="{0A824685-2709-4A17-ADA4-C5965682EBCB}" type="sibTrans" cxnId="{E4EF5E48-7A5F-4BDA-9129-822D763E2F3F}">
      <dgm:prSet/>
      <dgm:spPr/>
      <dgm:t>
        <a:bodyPr/>
        <a:lstStyle/>
        <a:p>
          <a:endParaRPr lang="en-US"/>
        </a:p>
      </dgm:t>
    </dgm:pt>
    <dgm:pt modelId="{11963FE6-79EC-45E8-BE34-721F679D33EB}">
      <dgm:prSet/>
      <dgm:spPr/>
      <dgm:t>
        <a:bodyPr/>
        <a:lstStyle/>
        <a:p>
          <a:r>
            <a:rPr lang="nl-NL" b="0" i="0"/>
            <a:t>Juiste tijd.</a:t>
          </a:r>
          <a:endParaRPr lang="en-US"/>
        </a:p>
      </dgm:t>
    </dgm:pt>
    <dgm:pt modelId="{B30F799C-F1AB-4809-8897-171524F3F72A}" type="parTrans" cxnId="{610FD3D8-924B-478C-BAEF-4AC3291A01A4}">
      <dgm:prSet/>
      <dgm:spPr/>
      <dgm:t>
        <a:bodyPr/>
        <a:lstStyle/>
        <a:p>
          <a:endParaRPr lang="en-US"/>
        </a:p>
      </dgm:t>
    </dgm:pt>
    <dgm:pt modelId="{9EFBAAF7-1305-4A9F-8A79-D65AEEF12EE2}" type="sibTrans" cxnId="{610FD3D8-924B-478C-BAEF-4AC3291A01A4}">
      <dgm:prSet/>
      <dgm:spPr/>
      <dgm:t>
        <a:bodyPr/>
        <a:lstStyle/>
        <a:p>
          <a:endParaRPr lang="en-US"/>
        </a:p>
      </dgm:t>
    </dgm:pt>
    <dgm:pt modelId="{4897AFBC-5AF5-465D-B14F-E0DC842477DE}" type="pres">
      <dgm:prSet presAssocID="{B554A5FC-19C7-4371-A0E7-9033A16B1839}" presName="vert0" presStyleCnt="0">
        <dgm:presLayoutVars>
          <dgm:dir/>
          <dgm:animOne val="branch"/>
          <dgm:animLvl val="lvl"/>
        </dgm:presLayoutVars>
      </dgm:prSet>
      <dgm:spPr/>
    </dgm:pt>
    <dgm:pt modelId="{5F4739ED-3499-412A-9811-38D581119512}" type="pres">
      <dgm:prSet presAssocID="{7D478BCA-9BB9-4FC9-8336-DED0902AC7BA}" presName="thickLine" presStyleLbl="alignNode1" presStyleIdx="0" presStyleCnt="5"/>
      <dgm:spPr/>
    </dgm:pt>
    <dgm:pt modelId="{A7E83574-406C-48A8-AB26-61A0B485390F}" type="pres">
      <dgm:prSet presAssocID="{7D478BCA-9BB9-4FC9-8336-DED0902AC7BA}" presName="horz1" presStyleCnt="0"/>
      <dgm:spPr/>
    </dgm:pt>
    <dgm:pt modelId="{C9F33E6E-838F-4C74-B78D-A33795DCCDE8}" type="pres">
      <dgm:prSet presAssocID="{7D478BCA-9BB9-4FC9-8336-DED0902AC7BA}" presName="tx1" presStyleLbl="revTx" presStyleIdx="0" presStyleCnt="5"/>
      <dgm:spPr/>
    </dgm:pt>
    <dgm:pt modelId="{A4B30E01-39A6-4EEE-BFAD-285D15B36ADE}" type="pres">
      <dgm:prSet presAssocID="{7D478BCA-9BB9-4FC9-8336-DED0902AC7BA}" presName="vert1" presStyleCnt="0"/>
      <dgm:spPr/>
    </dgm:pt>
    <dgm:pt modelId="{14CE8C5D-D13D-48D0-9865-25B0FF40D759}" type="pres">
      <dgm:prSet presAssocID="{C4126D3B-A01C-4C92-A619-3BA908D528CF}" presName="thickLine" presStyleLbl="alignNode1" presStyleIdx="1" presStyleCnt="5"/>
      <dgm:spPr/>
    </dgm:pt>
    <dgm:pt modelId="{08019362-02F4-4A84-B8FF-A3AD6E8E63F8}" type="pres">
      <dgm:prSet presAssocID="{C4126D3B-A01C-4C92-A619-3BA908D528CF}" presName="horz1" presStyleCnt="0"/>
      <dgm:spPr/>
    </dgm:pt>
    <dgm:pt modelId="{45D4AB8B-9066-47CF-81C8-412543721F97}" type="pres">
      <dgm:prSet presAssocID="{C4126D3B-A01C-4C92-A619-3BA908D528CF}" presName="tx1" presStyleLbl="revTx" presStyleIdx="1" presStyleCnt="5"/>
      <dgm:spPr/>
    </dgm:pt>
    <dgm:pt modelId="{AF50F514-4EED-4A0F-87FA-EFDB9A658CAB}" type="pres">
      <dgm:prSet presAssocID="{C4126D3B-A01C-4C92-A619-3BA908D528CF}" presName="vert1" presStyleCnt="0"/>
      <dgm:spPr/>
    </dgm:pt>
    <dgm:pt modelId="{3D22EF50-BCA5-4F8F-94E5-2D01318672BE}" type="pres">
      <dgm:prSet presAssocID="{59C4CB48-8EBA-4CB5-8582-EA5AEDF89E73}" presName="thickLine" presStyleLbl="alignNode1" presStyleIdx="2" presStyleCnt="5"/>
      <dgm:spPr/>
    </dgm:pt>
    <dgm:pt modelId="{E707105A-58A0-4C19-9FE4-656A80FCF6FD}" type="pres">
      <dgm:prSet presAssocID="{59C4CB48-8EBA-4CB5-8582-EA5AEDF89E73}" presName="horz1" presStyleCnt="0"/>
      <dgm:spPr/>
    </dgm:pt>
    <dgm:pt modelId="{DA33812A-1DF6-4699-B303-C8B811A2470D}" type="pres">
      <dgm:prSet presAssocID="{59C4CB48-8EBA-4CB5-8582-EA5AEDF89E73}" presName="tx1" presStyleLbl="revTx" presStyleIdx="2" presStyleCnt="5"/>
      <dgm:spPr/>
    </dgm:pt>
    <dgm:pt modelId="{76DA3AE2-31E7-4308-AF21-06640FDD89D3}" type="pres">
      <dgm:prSet presAssocID="{59C4CB48-8EBA-4CB5-8582-EA5AEDF89E73}" presName="vert1" presStyleCnt="0"/>
      <dgm:spPr/>
    </dgm:pt>
    <dgm:pt modelId="{3F1EE56E-B5B1-4528-808E-53E36E39FB40}" type="pres">
      <dgm:prSet presAssocID="{9D895D81-FF8C-4F07-851B-0B0722FCE161}" presName="thickLine" presStyleLbl="alignNode1" presStyleIdx="3" presStyleCnt="5"/>
      <dgm:spPr/>
    </dgm:pt>
    <dgm:pt modelId="{69D3E32A-81F9-43DA-9E33-B6B4C04538FD}" type="pres">
      <dgm:prSet presAssocID="{9D895D81-FF8C-4F07-851B-0B0722FCE161}" presName="horz1" presStyleCnt="0"/>
      <dgm:spPr/>
    </dgm:pt>
    <dgm:pt modelId="{EBA421CA-6DD3-45CB-8AF0-273492A83BF8}" type="pres">
      <dgm:prSet presAssocID="{9D895D81-FF8C-4F07-851B-0B0722FCE161}" presName="tx1" presStyleLbl="revTx" presStyleIdx="3" presStyleCnt="5"/>
      <dgm:spPr/>
    </dgm:pt>
    <dgm:pt modelId="{0EECCF48-7582-4ADB-9D39-53D376E71E55}" type="pres">
      <dgm:prSet presAssocID="{9D895D81-FF8C-4F07-851B-0B0722FCE161}" presName="vert1" presStyleCnt="0"/>
      <dgm:spPr/>
    </dgm:pt>
    <dgm:pt modelId="{E994E050-4DBC-4544-B0A3-45E6D9D4A116}" type="pres">
      <dgm:prSet presAssocID="{11963FE6-79EC-45E8-BE34-721F679D33EB}" presName="thickLine" presStyleLbl="alignNode1" presStyleIdx="4" presStyleCnt="5"/>
      <dgm:spPr/>
    </dgm:pt>
    <dgm:pt modelId="{DD2937D8-A099-49D7-A8C7-0B2CB64C03C5}" type="pres">
      <dgm:prSet presAssocID="{11963FE6-79EC-45E8-BE34-721F679D33EB}" presName="horz1" presStyleCnt="0"/>
      <dgm:spPr/>
    </dgm:pt>
    <dgm:pt modelId="{0F1763BE-80F7-4519-970B-F0C1513B5D19}" type="pres">
      <dgm:prSet presAssocID="{11963FE6-79EC-45E8-BE34-721F679D33EB}" presName="tx1" presStyleLbl="revTx" presStyleIdx="4" presStyleCnt="5"/>
      <dgm:spPr/>
    </dgm:pt>
    <dgm:pt modelId="{E03E17DB-644B-4233-B86A-3561BFBC2155}" type="pres">
      <dgm:prSet presAssocID="{11963FE6-79EC-45E8-BE34-721F679D33EB}" presName="vert1" presStyleCnt="0"/>
      <dgm:spPr/>
    </dgm:pt>
  </dgm:ptLst>
  <dgm:cxnLst>
    <dgm:cxn modelId="{E5E33D23-9A08-488F-9532-758C48BDA01D}" type="presOf" srcId="{59C4CB48-8EBA-4CB5-8582-EA5AEDF89E73}" destId="{DA33812A-1DF6-4699-B303-C8B811A2470D}" srcOrd="0" destOrd="0" presId="urn:microsoft.com/office/officeart/2008/layout/LinedList"/>
    <dgm:cxn modelId="{D1B2A525-8E5F-40CE-9BB9-75C8DD727160}" srcId="{B554A5FC-19C7-4371-A0E7-9033A16B1839}" destId="{7D478BCA-9BB9-4FC9-8336-DED0902AC7BA}" srcOrd="0" destOrd="0" parTransId="{DDD53887-0FDF-4F2E-B39D-7D5EA6C3713D}" sibTransId="{035D0BFC-1DF9-434B-B65F-8ED1EABBCE74}"/>
    <dgm:cxn modelId="{B6E4A034-E15D-402D-8F0D-FE74FEB084B4}" type="presOf" srcId="{7D478BCA-9BB9-4FC9-8336-DED0902AC7BA}" destId="{C9F33E6E-838F-4C74-B78D-A33795DCCDE8}" srcOrd="0" destOrd="0" presId="urn:microsoft.com/office/officeart/2008/layout/LinedList"/>
    <dgm:cxn modelId="{E4EF5E48-7A5F-4BDA-9129-822D763E2F3F}" srcId="{B554A5FC-19C7-4371-A0E7-9033A16B1839}" destId="{9D895D81-FF8C-4F07-851B-0B0722FCE161}" srcOrd="3" destOrd="0" parTransId="{EB1160FD-FD67-482C-81BB-AAFCCB2FF615}" sibTransId="{0A824685-2709-4A17-ADA4-C5965682EBCB}"/>
    <dgm:cxn modelId="{4E106D5A-330B-4217-A704-37CCA808406E}" type="presOf" srcId="{11963FE6-79EC-45E8-BE34-721F679D33EB}" destId="{0F1763BE-80F7-4519-970B-F0C1513B5D19}" srcOrd="0" destOrd="0" presId="urn:microsoft.com/office/officeart/2008/layout/LinedList"/>
    <dgm:cxn modelId="{8DF27596-BC7D-42C8-9AE6-B60E71F1FC5D}" type="presOf" srcId="{C4126D3B-A01C-4C92-A619-3BA908D528CF}" destId="{45D4AB8B-9066-47CF-81C8-412543721F97}" srcOrd="0" destOrd="0" presId="urn:microsoft.com/office/officeart/2008/layout/LinedList"/>
    <dgm:cxn modelId="{39FB4CA7-DE27-4466-8A4C-7186B96EC6A0}" srcId="{B554A5FC-19C7-4371-A0E7-9033A16B1839}" destId="{C4126D3B-A01C-4C92-A619-3BA908D528CF}" srcOrd="1" destOrd="0" parTransId="{064676B3-E1BC-44EA-B0E1-28208C7F05CB}" sibTransId="{7008437B-B437-4E46-B3DE-AF73B518BEA1}"/>
    <dgm:cxn modelId="{40E48CAE-0DC4-4346-82C8-DCDB47375C09}" type="presOf" srcId="{9D895D81-FF8C-4F07-851B-0B0722FCE161}" destId="{EBA421CA-6DD3-45CB-8AF0-273492A83BF8}" srcOrd="0" destOrd="0" presId="urn:microsoft.com/office/officeart/2008/layout/LinedList"/>
    <dgm:cxn modelId="{FF333FB5-8FE3-4ABF-A975-E38515F18D1D}" srcId="{B554A5FC-19C7-4371-A0E7-9033A16B1839}" destId="{59C4CB48-8EBA-4CB5-8582-EA5AEDF89E73}" srcOrd="2" destOrd="0" parTransId="{C73C9036-52AA-4718-A348-3B99F65D5411}" sibTransId="{D40424DB-9C57-490B-B320-52BCBCB4C0E2}"/>
    <dgm:cxn modelId="{150785B8-B831-465D-B0FE-7AD100DB1777}" type="presOf" srcId="{B554A5FC-19C7-4371-A0E7-9033A16B1839}" destId="{4897AFBC-5AF5-465D-B14F-E0DC842477DE}" srcOrd="0" destOrd="0" presId="urn:microsoft.com/office/officeart/2008/layout/LinedList"/>
    <dgm:cxn modelId="{610FD3D8-924B-478C-BAEF-4AC3291A01A4}" srcId="{B554A5FC-19C7-4371-A0E7-9033A16B1839}" destId="{11963FE6-79EC-45E8-BE34-721F679D33EB}" srcOrd="4" destOrd="0" parTransId="{B30F799C-F1AB-4809-8897-171524F3F72A}" sibTransId="{9EFBAAF7-1305-4A9F-8A79-D65AEEF12EE2}"/>
    <dgm:cxn modelId="{353752DD-0AA8-4744-8C3D-1CFCD26EC09E}" type="presParOf" srcId="{4897AFBC-5AF5-465D-B14F-E0DC842477DE}" destId="{5F4739ED-3499-412A-9811-38D581119512}" srcOrd="0" destOrd="0" presId="urn:microsoft.com/office/officeart/2008/layout/LinedList"/>
    <dgm:cxn modelId="{F1C5D11D-B88E-4CBB-8A69-0BF9C5F8F6C7}" type="presParOf" srcId="{4897AFBC-5AF5-465D-B14F-E0DC842477DE}" destId="{A7E83574-406C-48A8-AB26-61A0B485390F}" srcOrd="1" destOrd="0" presId="urn:microsoft.com/office/officeart/2008/layout/LinedList"/>
    <dgm:cxn modelId="{112BBB29-66FB-4A7D-B62A-65D60FACF834}" type="presParOf" srcId="{A7E83574-406C-48A8-AB26-61A0B485390F}" destId="{C9F33E6E-838F-4C74-B78D-A33795DCCDE8}" srcOrd="0" destOrd="0" presId="urn:microsoft.com/office/officeart/2008/layout/LinedList"/>
    <dgm:cxn modelId="{08467FB5-8C4A-4F39-A660-80812E09A6B1}" type="presParOf" srcId="{A7E83574-406C-48A8-AB26-61A0B485390F}" destId="{A4B30E01-39A6-4EEE-BFAD-285D15B36ADE}" srcOrd="1" destOrd="0" presId="urn:microsoft.com/office/officeart/2008/layout/LinedList"/>
    <dgm:cxn modelId="{AA17F3B9-855E-49FF-B424-E609EBD09D0E}" type="presParOf" srcId="{4897AFBC-5AF5-465D-B14F-E0DC842477DE}" destId="{14CE8C5D-D13D-48D0-9865-25B0FF40D759}" srcOrd="2" destOrd="0" presId="urn:microsoft.com/office/officeart/2008/layout/LinedList"/>
    <dgm:cxn modelId="{B9688D50-3CBE-4A45-A9ED-53FDF89594D3}" type="presParOf" srcId="{4897AFBC-5AF5-465D-B14F-E0DC842477DE}" destId="{08019362-02F4-4A84-B8FF-A3AD6E8E63F8}" srcOrd="3" destOrd="0" presId="urn:microsoft.com/office/officeart/2008/layout/LinedList"/>
    <dgm:cxn modelId="{306F2463-34FA-4295-A08A-38A9BC7A7523}" type="presParOf" srcId="{08019362-02F4-4A84-B8FF-A3AD6E8E63F8}" destId="{45D4AB8B-9066-47CF-81C8-412543721F97}" srcOrd="0" destOrd="0" presId="urn:microsoft.com/office/officeart/2008/layout/LinedList"/>
    <dgm:cxn modelId="{09CDE596-9186-4473-A86C-C12CBC331FA7}" type="presParOf" srcId="{08019362-02F4-4A84-B8FF-A3AD6E8E63F8}" destId="{AF50F514-4EED-4A0F-87FA-EFDB9A658CAB}" srcOrd="1" destOrd="0" presId="urn:microsoft.com/office/officeart/2008/layout/LinedList"/>
    <dgm:cxn modelId="{76A8C4BB-127C-4847-9E1B-CF146D352991}" type="presParOf" srcId="{4897AFBC-5AF5-465D-B14F-E0DC842477DE}" destId="{3D22EF50-BCA5-4F8F-94E5-2D01318672BE}" srcOrd="4" destOrd="0" presId="urn:microsoft.com/office/officeart/2008/layout/LinedList"/>
    <dgm:cxn modelId="{6AE391FF-FF3D-405D-AFD4-1E26CF0B1001}" type="presParOf" srcId="{4897AFBC-5AF5-465D-B14F-E0DC842477DE}" destId="{E707105A-58A0-4C19-9FE4-656A80FCF6FD}" srcOrd="5" destOrd="0" presId="urn:microsoft.com/office/officeart/2008/layout/LinedList"/>
    <dgm:cxn modelId="{F38E039B-1F98-4A2B-8387-D17905ED738C}" type="presParOf" srcId="{E707105A-58A0-4C19-9FE4-656A80FCF6FD}" destId="{DA33812A-1DF6-4699-B303-C8B811A2470D}" srcOrd="0" destOrd="0" presId="urn:microsoft.com/office/officeart/2008/layout/LinedList"/>
    <dgm:cxn modelId="{E8FFE206-B83E-49AF-8DB4-2D91E3E6CAE5}" type="presParOf" srcId="{E707105A-58A0-4C19-9FE4-656A80FCF6FD}" destId="{76DA3AE2-31E7-4308-AF21-06640FDD89D3}" srcOrd="1" destOrd="0" presId="urn:microsoft.com/office/officeart/2008/layout/LinedList"/>
    <dgm:cxn modelId="{A7E8F911-A426-46BD-A72F-DFB32D5058BE}" type="presParOf" srcId="{4897AFBC-5AF5-465D-B14F-E0DC842477DE}" destId="{3F1EE56E-B5B1-4528-808E-53E36E39FB40}" srcOrd="6" destOrd="0" presId="urn:microsoft.com/office/officeart/2008/layout/LinedList"/>
    <dgm:cxn modelId="{F417406B-27EC-41CE-B35A-A9C7D2950E9E}" type="presParOf" srcId="{4897AFBC-5AF5-465D-B14F-E0DC842477DE}" destId="{69D3E32A-81F9-43DA-9E33-B6B4C04538FD}" srcOrd="7" destOrd="0" presId="urn:microsoft.com/office/officeart/2008/layout/LinedList"/>
    <dgm:cxn modelId="{0AD0B551-DD52-47A9-8F93-5F0B0BF50809}" type="presParOf" srcId="{69D3E32A-81F9-43DA-9E33-B6B4C04538FD}" destId="{EBA421CA-6DD3-45CB-8AF0-273492A83BF8}" srcOrd="0" destOrd="0" presId="urn:microsoft.com/office/officeart/2008/layout/LinedList"/>
    <dgm:cxn modelId="{D8156AD9-6900-4703-BFE6-DDECF9D1D67D}" type="presParOf" srcId="{69D3E32A-81F9-43DA-9E33-B6B4C04538FD}" destId="{0EECCF48-7582-4ADB-9D39-53D376E71E55}" srcOrd="1" destOrd="0" presId="urn:microsoft.com/office/officeart/2008/layout/LinedList"/>
    <dgm:cxn modelId="{A906529F-2372-45B9-94DE-A9D786F86E75}" type="presParOf" srcId="{4897AFBC-5AF5-465D-B14F-E0DC842477DE}" destId="{E994E050-4DBC-4544-B0A3-45E6D9D4A116}" srcOrd="8" destOrd="0" presId="urn:microsoft.com/office/officeart/2008/layout/LinedList"/>
    <dgm:cxn modelId="{C861A9B1-F3F5-4402-BFEE-42353BBD9524}" type="presParOf" srcId="{4897AFBC-5AF5-465D-B14F-E0DC842477DE}" destId="{DD2937D8-A099-49D7-A8C7-0B2CB64C03C5}" srcOrd="9" destOrd="0" presId="urn:microsoft.com/office/officeart/2008/layout/LinedList"/>
    <dgm:cxn modelId="{14D8D8DB-233D-44D7-8261-8EE0E06D8216}" type="presParOf" srcId="{DD2937D8-A099-49D7-A8C7-0B2CB64C03C5}" destId="{0F1763BE-80F7-4519-970B-F0C1513B5D19}" srcOrd="0" destOrd="0" presId="urn:microsoft.com/office/officeart/2008/layout/LinedList"/>
    <dgm:cxn modelId="{069E714C-4E5E-417A-8770-CBBBC5891D26}" type="presParOf" srcId="{DD2937D8-A099-49D7-A8C7-0B2CB64C03C5}" destId="{E03E17DB-644B-4233-B86A-3561BFBC21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DF672-1984-4F99-BD20-B3D29BD41CE3}">
      <dsp:nvSpPr>
        <dsp:cNvPr id="0" name=""/>
        <dsp:cNvSpPr/>
      </dsp:nvSpPr>
      <dsp:spPr>
        <a:xfrm>
          <a:off x="0" y="18656"/>
          <a:ext cx="5641974" cy="763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recht op informatie over de medische situatie</a:t>
          </a:r>
          <a:endParaRPr lang="en-US" sz="2100" kern="1200"/>
        </a:p>
      </dsp:txBody>
      <dsp:txXfrm>
        <a:off x="37275" y="55931"/>
        <a:ext cx="5567424" cy="689039"/>
      </dsp:txXfrm>
    </dsp:sp>
    <dsp:sp modelId="{A55F3F12-968B-4A8F-85AC-1250D4D85BA2}">
      <dsp:nvSpPr>
        <dsp:cNvPr id="0" name=""/>
        <dsp:cNvSpPr/>
      </dsp:nvSpPr>
      <dsp:spPr>
        <a:xfrm>
          <a:off x="0" y="842725"/>
          <a:ext cx="5641974" cy="763589"/>
        </a:xfrm>
        <a:prstGeom prst="roundRect">
          <a:avLst/>
        </a:prstGeom>
        <a:solidFill>
          <a:schemeClr val="accent2">
            <a:hueOff val="-513638"/>
            <a:satOff val="5901"/>
            <a:lumOff val="1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toestemming geven voor een medische behandeling</a:t>
          </a:r>
          <a:endParaRPr lang="en-US" sz="2100" kern="1200"/>
        </a:p>
      </dsp:txBody>
      <dsp:txXfrm>
        <a:off x="37275" y="880000"/>
        <a:ext cx="5567424" cy="689039"/>
      </dsp:txXfrm>
    </dsp:sp>
    <dsp:sp modelId="{29FA7F82-FFE5-4F17-8508-9F0453B43B61}">
      <dsp:nvSpPr>
        <dsp:cNvPr id="0" name=""/>
        <dsp:cNvSpPr/>
      </dsp:nvSpPr>
      <dsp:spPr>
        <a:xfrm>
          <a:off x="0" y="1666795"/>
          <a:ext cx="5641974" cy="763589"/>
        </a:xfrm>
        <a:prstGeom prst="roundRect">
          <a:avLst/>
        </a:prstGeom>
        <a:solidFill>
          <a:schemeClr val="accent2">
            <a:hueOff val="-1027276"/>
            <a:satOff val="11803"/>
            <a:lumOff val="3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recht op inzage in het medisch dossier</a:t>
          </a:r>
          <a:endParaRPr lang="en-US" sz="2100" kern="1200"/>
        </a:p>
      </dsp:txBody>
      <dsp:txXfrm>
        <a:off x="37275" y="1704070"/>
        <a:ext cx="5567424" cy="689039"/>
      </dsp:txXfrm>
    </dsp:sp>
    <dsp:sp modelId="{4ACD9471-8A83-431B-83EB-CE45B4B82745}">
      <dsp:nvSpPr>
        <dsp:cNvPr id="0" name=""/>
        <dsp:cNvSpPr/>
      </dsp:nvSpPr>
      <dsp:spPr>
        <a:xfrm>
          <a:off x="0" y="2490864"/>
          <a:ext cx="5641974" cy="763589"/>
        </a:xfrm>
        <a:prstGeom prst="roundRect">
          <a:avLst/>
        </a:prstGeom>
        <a:solidFill>
          <a:schemeClr val="accent2">
            <a:hueOff val="-1540915"/>
            <a:satOff val="17704"/>
            <a:lumOff val="5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recht op privacy en geheimhouding van medische gegevens (beroepsgeheim)</a:t>
          </a:r>
          <a:endParaRPr lang="en-US" sz="2100" kern="1200"/>
        </a:p>
      </dsp:txBody>
      <dsp:txXfrm>
        <a:off x="37275" y="2528139"/>
        <a:ext cx="5567424" cy="689039"/>
      </dsp:txXfrm>
    </dsp:sp>
    <dsp:sp modelId="{7BB9919C-CBD7-491C-8857-256F38B09094}">
      <dsp:nvSpPr>
        <dsp:cNvPr id="0" name=""/>
        <dsp:cNvSpPr/>
      </dsp:nvSpPr>
      <dsp:spPr>
        <a:xfrm>
          <a:off x="0" y="3314934"/>
          <a:ext cx="5641974" cy="763589"/>
        </a:xfrm>
        <a:prstGeom prst="roundRect">
          <a:avLst/>
        </a:prstGeom>
        <a:solidFill>
          <a:schemeClr val="accent2">
            <a:hueOff val="-2054553"/>
            <a:satOff val="23606"/>
            <a:lumOff val="72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recht op vrije artsenkeuze</a:t>
          </a:r>
          <a:endParaRPr lang="en-US" sz="2100" kern="1200"/>
        </a:p>
      </dsp:txBody>
      <dsp:txXfrm>
        <a:off x="37275" y="3352209"/>
        <a:ext cx="5567424" cy="689039"/>
      </dsp:txXfrm>
    </dsp:sp>
    <dsp:sp modelId="{BCCC03CE-398A-477A-BBB2-41F14054B0D0}">
      <dsp:nvSpPr>
        <dsp:cNvPr id="0" name=""/>
        <dsp:cNvSpPr/>
      </dsp:nvSpPr>
      <dsp:spPr>
        <a:xfrm>
          <a:off x="0" y="4139004"/>
          <a:ext cx="5641974" cy="763589"/>
        </a:xfrm>
        <a:prstGeom prst="roundRec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vertegenwoordiging voor cliënten die niet zelf kunnen beslissen</a:t>
          </a:r>
          <a:endParaRPr lang="en-US" sz="2100" kern="1200"/>
        </a:p>
      </dsp:txBody>
      <dsp:txXfrm>
        <a:off x="37275" y="4176279"/>
        <a:ext cx="5567424" cy="68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39ED-3499-412A-9811-38D581119512}">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33E6E-838F-4C74-B78D-A33795DCCDE8}">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b="0" i="0" kern="1200"/>
            <a:t>Juiste patiënt.</a:t>
          </a:r>
          <a:endParaRPr lang="en-US" sz="3900" kern="1200"/>
        </a:p>
      </dsp:txBody>
      <dsp:txXfrm>
        <a:off x="0" y="600"/>
        <a:ext cx="5641974" cy="984009"/>
      </dsp:txXfrm>
    </dsp:sp>
    <dsp:sp modelId="{14CE8C5D-D13D-48D0-9865-25B0FF40D759}">
      <dsp:nvSpPr>
        <dsp:cNvPr id="0" name=""/>
        <dsp:cNvSpPr/>
      </dsp:nvSpPr>
      <dsp:spPr>
        <a:xfrm>
          <a:off x="0" y="984610"/>
          <a:ext cx="5641974" cy="0"/>
        </a:xfrm>
        <a:prstGeom prst="line">
          <a:avLst/>
        </a:prstGeom>
        <a:solidFill>
          <a:schemeClr val="accent2">
            <a:hueOff val="-642048"/>
            <a:satOff val="7377"/>
            <a:lumOff val="2255"/>
            <a:alphaOff val="0"/>
          </a:schemeClr>
        </a:solidFill>
        <a:ln w="15875" cap="flat" cmpd="sng" algn="ctr">
          <a:solidFill>
            <a:schemeClr val="accent2">
              <a:hueOff val="-642048"/>
              <a:satOff val="7377"/>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4AB8B-9066-47CF-81C8-412543721F97}">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b="0" i="0" kern="1200"/>
            <a:t>Juiste medicatie.</a:t>
          </a:r>
          <a:endParaRPr lang="en-US" sz="3900" kern="1200"/>
        </a:p>
      </dsp:txBody>
      <dsp:txXfrm>
        <a:off x="0" y="984610"/>
        <a:ext cx="5641974" cy="984009"/>
      </dsp:txXfrm>
    </dsp:sp>
    <dsp:sp modelId="{3D22EF50-BCA5-4F8F-94E5-2D01318672BE}">
      <dsp:nvSpPr>
        <dsp:cNvPr id="0" name=""/>
        <dsp:cNvSpPr/>
      </dsp:nvSpPr>
      <dsp:spPr>
        <a:xfrm>
          <a:off x="0" y="1968620"/>
          <a:ext cx="5641974" cy="0"/>
        </a:xfrm>
        <a:prstGeom prst="line">
          <a:avLst/>
        </a:prstGeom>
        <a:solidFill>
          <a:schemeClr val="accent2">
            <a:hueOff val="-1284095"/>
            <a:satOff val="14753"/>
            <a:lumOff val="4510"/>
            <a:alphaOff val="0"/>
          </a:schemeClr>
        </a:solidFill>
        <a:ln w="15875" cap="flat" cmpd="sng" algn="ctr">
          <a:solidFill>
            <a:schemeClr val="accent2">
              <a:hueOff val="-1284095"/>
              <a:satOff val="14753"/>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3812A-1DF6-4699-B303-C8B811A2470D}">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b="0" i="0" kern="1200"/>
            <a:t>Juiste wijze van toedienen.</a:t>
          </a:r>
          <a:endParaRPr lang="en-US" sz="3900" kern="1200"/>
        </a:p>
      </dsp:txBody>
      <dsp:txXfrm>
        <a:off x="0" y="1968620"/>
        <a:ext cx="5641974" cy="984009"/>
      </dsp:txXfrm>
    </dsp:sp>
    <dsp:sp modelId="{3F1EE56E-B5B1-4528-808E-53E36E39FB40}">
      <dsp:nvSpPr>
        <dsp:cNvPr id="0" name=""/>
        <dsp:cNvSpPr/>
      </dsp:nvSpPr>
      <dsp:spPr>
        <a:xfrm>
          <a:off x="0" y="2952629"/>
          <a:ext cx="5641974" cy="0"/>
        </a:xfrm>
        <a:prstGeom prst="line">
          <a:avLst/>
        </a:prstGeom>
        <a:solidFill>
          <a:schemeClr val="accent2">
            <a:hueOff val="-1926143"/>
            <a:satOff val="22130"/>
            <a:lumOff val="6764"/>
            <a:alphaOff val="0"/>
          </a:schemeClr>
        </a:solidFill>
        <a:ln w="15875" cap="flat" cmpd="sng" algn="ctr">
          <a:solidFill>
            <a:schemeClr val="accent2">
              <a:hueOff val="-1926143"/>
              <a:satOff val="22130"/>
              <a:lumOff val="6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421CA-6DD3-45CB-8AF0-273492A83BF8}">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b="0" i="0" kern="1200"/>
            <a:t>Juiste dosering.</a:t>
          </a:r>
          <a:endParaRPr lang="en-US" sz="3900" kern="1200"/>
        </a:p>
      </dsp:txBody>
      <dsp:txXfrm>
        <a:off x="0" y="2952629"/>
        <a:ext cx="5641974" cy="984009"/>
      </dsp:txXfrm>
    </dsp:sp>
    <dsp:sp modelId="{E994E050-4DBC-4544-B0A3-45E6D9D4A116}">
      <dsp:nvSpPr>
        <dsp:cNvPr id="0" name=""/>
        <dsp:cNvSpPr/>
      </dsp:nvSpPr>
      <dsp:spPr>
        <a:xfrm>
          <a:off x="0" y="3936639"/>
          <a:ext cx="5641974" cy="0"/>
        </a:xfrm>
        <a:prstGeom prst="line">
          <a:avLst/>
        </a:prstGeom>
        <a:solidFill>
          <a:schemeClr val="accent2">
            <a:hueOff val="-2568191"/>
            <a:satOff val="29507"/>
            <a:lumOff val="9019"/>
            <a:alphaOff val="0"/>
          </a:schemeClr>
        </a:solidFill>
        <a:ln w="15875" cap="flat" cmpd="sng" algn="ctr">
          <a:solidFill>
            <a:schemeClr val="accent2">
              <a:hueOff val="-2568191"/>
              <a:satOff val="29507"/>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763BE-80F7-4519-970B-F0C1513B5D19}">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b="0" i="0" kern="1200"/>
            <a:t>Juiste tijd.</a:t>
          </a:r>
          <a:endParaRPr lang="en-US" sz="3900" kern="1200"/>
        </a:p>
      </dsp:txBody>
      <dsp:txXfrm>
        <a:off x="0" y="3936639"/>
        <a:ext cx="5641974" cy="9840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FA68-790C-4B64-967C-BC1029477605}" type="datetimeFigureOut">
              <a:rPr lang="nl-NL" smtClean="0"/>
              <a:t>24-5-2023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123BE-7456-4CF7-B06C-90206A1D9DB9}" type="slidenum">
              <a:rPr lang="nl-NL" smtClean="0"/>
              <a:t>‹nr.›</a:t>
            </a:fld>
            <a:endParaRPr lang="nl-NL"/>
          </a:p>
        </p:txBody>
      </p:sp>
    </p:spTree>
    <p:extLst>
      <p:ext uri="{BB962C8B-B14F-4D97-AF65-F5344CB8AC3E}">
        <p14:creationId xmlns:p14="http://schemas.microsoft.com/office/powerpoint/2010/main" val="207906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7</a:t>
            </a:fld>
            <a:endParaRPr lang="nl-NL"/>
          </a:p>
        </p:txBody>
      </p:sp>
    </p:spTree>
    <p:extLst>
      <p:ext uri="{BB962C8B-B14F-4D97-AF65-F5344CB8AC3E}">
        <p14:creationId xmlns:p14="http://schemas.microsoft.com/office/powerpoint/2010/main" val="1943093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Algemene gezondheidstoestand van patiënt</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Neemt de patiënt daadwerkelijk zijn medicijnen in?</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Dubbelcheck bij…………….?</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Waarom krijgt deze patiënt deze medicijnen? (indicatie)</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Wat is de werking van het medicijn?</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Wat zijn de bijwerkingen van het medicijn?</a:t>
            </a:r>
          </a:p>
          <a:p>
            <a:pPr>
              <a:buFont typeface="Arial" panose="020B0604020202020204" pitchFamily="34" charset="0"/>
              <a:buChar char="•"/>
            </a:pPr>
            <a:r>
              <a:rPr lang="nl-NL" sz="1200" kern="1200" dirty="0">
                <a:solidFill>
                  <a:schemeClr val="accent2">
                    <a:lumMod val="75000"/>
                  </a:schemeClr>
                </a:solidFill>
                <a:latin typeface="+mn-lt"/>
                <a:ea typeface="ＭＳ Ｐゴシック" panose="020B0600070205080204" pitchFamily="34" charset="-128"/>
                <a:cs typeface="+mn-cs"/>
              </a:rPr>
              <a:t> Zijn er bijzonderheden over de manier van toedienen</a:t>
            </a:r>
          </a:p>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24</a:t>
            </a:fld>
            <a:endParaRPr lang="nl-NL"/>
          </a:p>
        </p:txBody>
      </p:sp>
    </p:spTree>
    <p:extLst>
      <p:ext uri="{BB962C8B-B14F-4D97-AF65-F5344CB8AC3E}">
        <p14:creationId xmlns:p14="http://schemas.microsoft.com/office/powerpoint/2010/main" val="286614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NL" sz="2800" kern="1200" dirty="0">
                <a:solidFill>
                  <a:schemeClr val="accent6"/>
                </a:solidFill>
                <a:latin typeface="+mn-lt"/>
                <a:ea typeface="ＭＳ Ｐゴシック" panose="020B0600070205080204" pitchFamily="34" charset="-128"/>
                <a:cs typeface="+mn-cs"/>
              </a:rPr>
              <a:t> Signaleren van werking/ bijwerkingen:</a:t>
            </a:r>
          </a:p>
          <a:p>
            <a:pPr lvl="5">
              <a:buFont typeface="Wingdings" panose="05000000000000000000" pitchFamily="2" charset="2"/>
              <a:buChar char="Ø"/>
            </a:pPr>
            <a:r>
              <a:rPr lang="nl-NL" sz="2000" kern="1200" dirty="0">
                <a:solidFill>
                  <a:schemeClr val="accent6"/>
                </a:solidFill>
                <a:latin typeface="+mn-lt"/>
                <a:ea typeface="ＭＳ Ｐゴシック" panose="020B0600070205080204" pitchFamily="34" charset="-128"/>
                <a:cs typeface="+mn-cs"/>
              </a:rPr>
              <a:t>Bijvoorbeeld Pijn</a:t>
            </a:r>
          </a:p>
          <a:p>
            <a:pPr lvl="5">
              <a:buFont typeface="Wingdings" panose="05000000000000000000" pitchFamily="2" charset="2"/>
              <a:buChar char="Ø"/>
            </a:pPr>
            <a:r>
              <a:rPr lang="nl-NL" sz="2800" kern="1200" dirty="0">
                <a:solidFill>
                  <a:schemeClr val="accent6"/>
                </a:solidFill>
                <a:latin typeface="+mn-lt"/>
                <a:ea typeface="ＭＳ Ｐゴシック" panose="020B0600070205080204" pitchFamily="34" charset="-128"/>
                <a:cs typeface="+mn-cs"/>
              </a:rPr>
              <a:t>Bijvoorbeeld Temperatuur bij een antibioticakuur</a:t>
            </a:r>
          </a:p>
          <a:p>
            <a:pPr lvl="5">
              <a:buFont typeface="Wingdings" panose="05000000000000000000" pitchFamily="2" charset="2"/>
              <a:buChar char="Ø"/>
            </a:pPr>
            <a:r>
              <a:rPr lang="nl-NL" sz="2800" kern="1200" dirty="0">
                <a:solidFill>
                  <a:schemeClr val="accent6"/>
                </a:solidFill>
                <a:latin typeface="+mn-lt"/>
                <a:ea typeface="ＭＳ Ｐゴシック" panose="020B0600070205080204" pitchFamily="34" charset="-128"/>
                <a:cs typeface="+mn-cs"/>
              </a:rPr>
              <a:t> Bijvoorbeeld een Bloeddruk bij bloeddrukverlagende medicijnen</a:t>
            </a:r>
          </a:p>
          <a:p>
            <a:pPr lvl="5">
              <a:buFont typeface="Wingdings" panose="05000000000000000000" pitchFamily="2" charset="2"/>
              <a:buChar char="Ø"/>
            </a:pPr>
            <a:r>
              <a:rPr lang="nl-NL" sz="2800" kern="1200" dirty="0">
                <a:solidFill>
                  <a:schemeClr val="accent6"/>
                </a:solidFill>
                <a:latin typeface="+mn-lt"/>
                <a:ea typeface="ＭＳ Ｐゴシック" panose="020B0600070205080204" pitchFamily="34" charset="-128"/>
                <a:cs typeface="+mn-cs"/>
              </a:rPr>
              <a:t> Bijvoorbeeld: verwardheid, delier</a:t>
            </a:r>
          </a:p>
          <a:p>
            <a:pPr>
              <a:buFont typeface="Arial" panose="020B0604020202020204" pitchFamily="34" charset="0"/>
              <a:buChar char="•"/>
            </a:pPr>
            <a:r>
              <a:rPr lang="nl-NL" sz="2800" kern="1200" dirty="0">
                <a:solidFill>
                  <a:schemeClr val="accent6"/>
                </a:solidFill>
                <a:latin typeface="+mn-lt"/>
                <a:ea typeface="ＭＳ Ｐゴシック" panose="020B0600070205080204" pitchFamily="34" charset="-128"/>
                <a:cs typeface="+mn-cs"/>
              </a:rPr>
              <a:t> Is er voorlichting nodig?</a:t>
            </a:r>
          </a:p>
          <a:p>
            <a:pPr>
              <a:buFont typeface="Arial" panose="020B0604020202020204" pitchFamily="34" charset="0"/>
              <a:buChar char="•"/>
            </a:pPr>
            <a:r>
              <a:rPr lang="nl-NL" sz="2800" kern="1200" dirty="0">
                <a:solidFill>
                  <a:schemeClr val="accent6"/>
                </a:solidFill>
                <a:latin typeface="+mn-lt"/>
                <a:ea typeface="ＭＳ Ｐゴシック" panose="020B0600070205080204" pitchFamily="34" charset="-128"/>
                <a:cs typeface="+mn-cs"/>
              </a:rPr>
              <a:t> Allergisch?</a:t>
            </a:r>
          </a:p>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25</a:t>
            </a:fld>
            <a:endParaRPr lang="nl-NL"/>
          </a:p>
        </p:txBody>
      </p:sp>
    </p:spTree>
    <p:extLst>
      <p:ext uri="{BB962C8B-B14F-4D97-AF65-F5344CB8AC3E}">
        <p14:creationId xmlns:p14="http://schemas.microsoft.com/office/powerpoint/2010/main" val="360990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28</a:t>
            </a:fld>
            <a:endParaRPr lang="nl-NL"/>
          </a:p>
        </p:txBody>
      </p:sp>
    </p:spTree>
    <p:extLst>
      <p:ext uri="{BB962C8B-B14F-4D97-AF65-F5344CB8AC3E}">
        <p14:creationId xmlns:p14="http://schemas.microsoft.com/office/powerpoint/2010/main" val="256625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16</a:t>
            </a:fld>
            <a:endParaRPr lang="nl-NL"/>
          </a:p>
        </p:txBody>
      </p:sp>
    </p:spTree>
    <p:extLst>
      <p:ext uri="{BB962C8B-B14F-4D97-AF65-F5344CB8AC3E}">
        <p14:creationId xmlns:p14="http://schemas.microsoft.com/office/powerpoint/2010/main" val="308421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 bij het stappenplan. </a:t>
            </a:r>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17</a:t>
            </a:fld>
            <a:endParaRPr lang="nl-NL"/>
          </a:p>
        </p:txBody>
      </p:sp>
    </p:spTree>
    <p:extLst>
      <p:ext uri="{BB962C8B-B14F-4D97-AF65-F5344CB8AC3E}">
        <p14:creationId xmlns:p14="http://schemas.microsoft.com/office/powerpoint/2010/main" val="147341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18</a:t>
            </a:fld>
            <a:endParaRPr lang="nl-NL"/>
          </a:p>
        </p:txBody>
      </p:sp>
    </p:spTree>
    <p:extLst>
      <p:ext uri="{BB962C8B-B14F-4D97-AF65-F5344CB8AC3E}">
        <p14:creationId xmlns:p14="http://schemas.microsoft.com/office/powerpoint/2010/main" val="212363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19</a:t>
            </a:fld>
            <a:endParaRPr lang="nl-NL"/>
          </a:p>
        </p:txBody>
      </p:sp>
    </p:spTree>
    <p:extLst>
      <p:ext uri="{BB962C8B-B14F-4D97-AF65-F5344CB8AC3E}">
        <p14:creationId xmlns:p14="http://schemas.microsoft.com/office/powerpoint/2010/main" val="401177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Arts (in combinatie met verpleegkundige m.b.t. fouten)</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De arts is verantwoordelijk voor het medicijnbeleid en de medicatieopdracht.</a:t>
            </a:r>
          </a:p>
          <a:p>
            <a:r>
              <a:rPr lang="nl-NL" sz="1200" kern="1200" dirty="0">
                <a:solidFill>
                  <a:schemeClr val="tx1"/>
                </a:solidFill>
                <a:effectLst/>
                <a:latin typeface="+mn-lt"/>
                <a:ea typeface="+mn-ea"/>
                <a:cs typeface="+mn-cs"/>
              </a:rPr>
              <a:t>Als de arts zich vergist en het verkeerde medicijn voorschrijft, dan is de arts daarvoor verantwoordelijk. </a:t>
            </a:r>
          </a:p>
          <a:p>
            <a:pPr lvl="0"/>
            <a:r>
              <a:rPr lang="nl-NL" sz="1200" kern="1200" dirty="0">
                <a:solidFill>
                  <a:schemeClr val="tx1"/>
                </a:solidFill>
                <a:effectLst/>
                <a:latin typeface="+mn-lt"/>
                <a:ea typeface="+mn-ea"/>
                <a:cs typeface="+mn-cs"/>
              </a:rPr>
              <a:t>De arts is verantwoordelijk voor het registreren van wijzigingen in het medicatie overzicht.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verpleegkundige/verzorgende/begeleider kan (mede)verantwoordelijk zijn voor een fout als: </a:t>
            </a:r>
          </a:p>
          <a:p>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het de verpleegkundige/verzorgende/begeleider duidelijk is dat de arts zich vergist en er niets mee doet; </a:t>
            </a:r>
          </a:p>
          <a:p>
            <a:pPr lvl="0"/>
            <a:r>
              <a:rPr lang="nl-NL" sz="1200" kern="1200" dirty="0">
                <a:solidFill>
                  <a:schemeClr val="tx1"/>
                </a:solidFill>
                <a:effectLst/>
                <a:latin typeface="+mn-lt"/>
                <a:ea typeface="+mn-ea"/>
                <a:cs typeface="+mn-cs"/>
              </a:rPr>
              <a:t>de verpleegkundige/verzorgende/begeleider de instructies van de arts niet goed begreep en wel tot uitvoering overgaat; </a:t>
            </a:r>
          </a:p>
          <a:p>
            <a:pPr lvl="0"/>
            <a:r>
              <a:rPr lang="nl-NL" sz="1200" kern="1200" dirty="0">
                <a:solidFill>
                  <a:schemeClr val="tx1"/>
                </a:solidFill>
                <a:effectLst/>
                <a:latin typeface="+mn-lt"/>
                <a:ea typeface="+mn-ea"/>
                <a:cs typeface="+mn-cs"/>
              </a:rPr>
              <a:t>de verpleegkundige/verzorgende/begeleider geen rekening houdt met een duidelijke verslechtering van de cliënt.  </a:t>
            </a:r>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20</a:t>
            </a:fld>
            <a:endParaRPr lang="nl-NL"/>
          </a:p>
        </p:txBody>
      </p:sp>
    </p:spTree>
    <p:extLst>
      <p:ext uri="{BB962C8B-B14F-4D97-AF65-F5344CB8AC3E}">
        <p14:creationId xmlns:p14="http://schemas.microsoft.com/office/powerpoint/2010/main" val="352139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begeleider</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voert in het medicijnbeleid de taken uit in opdracht van de cliënt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In situaties waarin de cliënt </a:t>
            </a:r>
            <a:r>
              <a:rPr lang="nl-NL" sz="1200" i="1" kern="1200" dirty="0">
                <a:solidFill>
                  <a:schemeClr val="tx1"/>
                </a:solidFill>
                <a:effectLst/>
                <a:latin typeface="+mn-lt"/>
                <a:ea typeface="+mn-ea"/>
                <a:cs typeface="+mn-cs"/>
              </a:rPr>
              <a:t>geen</a:t>
            </a:r>
            <a:r>
              <a:rPr lang="nl-NL" sz="1200" kern="1200" dirty="0">
                <a:solidFill>
                  <a:schemeClr val="tx1"/>
                </a:solidFill>
                <a:effectLst/>
                <a:latin typeface="+mn-lt"/>
                <a:ea typeface="+mn-ea"/>
                <a:cs typeface="+mn-cs"/>
              </a:rPr>
              <a:t> verantwoordelijkheid kan dragen kan de verpleegkundige alleen medicatie delen/aanreiken/toedienen als de door de arts en de apotheker in een medicatieoverzicht is vastgelegd welke medicijnen, in welke dosering, op welk tijdstip en op welke wijze de medicatie wordt toegediend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is verantwoordelijk voor de toedienregistratie op de toedienlijst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signaleert of er sprake is van onjuist of onveilig medicatiegebruik en onderneemt zo nodig actie.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adviseert de cliënt bij het gebruik van zelfzorgmedicatie.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noteert afspraken die aanvullend zijn op toedienschema/toedienlijst, in het cliënt/patiëntendossier</a:t>
            </a:r>
          </a:p>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21</a:t>
            </a:fld>
            <a:endParaRPr lang="nl-NL"/>
          </a:p>
        </p:txBody>
      </p:sp>
    </p:spTree>
    <p:extLst>
      <p:ext uri="{BB962C8B-B14F-4D97-AF65-F5344CB8AC3E}">
        <p14:creationId xmlns:p14="http://schemas.microsoft.com/office/powerpoint/2010/main" val="172862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Cliënt/Patiënt</a:t>
            </a: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is in principe verantwoordelijk voor het naleven van de medicijnvoorschriften. Als de cliënt/patiënt beperkt is (fysiek/mentaal) moet per beperking gekeken worden naar een passende oplossing. Dit wordt vastgelegd in het cliënt/patiëntendossier.</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is zelf verantwoordelijk voor zelfzorgmedicatie/medicatie in eigen beheer.</a:t>
            </a:r>
          </a:p>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22</a:t>
            </a:fld>
            <a:endParaRPr lang="nl-NL"/>
          </a:p>
        </p:txBody>
      </p:sp>
    </p:spTree>
    <p:extLst>
      <p:ext uri="{BB962C8B-B14F-4D97-AF65-F5344CB8AC3E}">
        <p14:creationId xmlns:p14="http://schemas.microsoft.com/office/powerpoint/2010/main" val="217458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Identiteit van de cliënt (naam, voorletter, geboortedatum)</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Naam medicijn (stofnaam)</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Sterkte</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Dosis</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Vervaldatum</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Is het geneesmiddel op de juiste wijze bewaart (bijv. steriel of in de koelkast)</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Het toedieningstijdstip</a:t>
            </a:r>
          </a:p>
          <a:p>
            <a:pPr>
              <a:lnSpc>
                <a:spcPct val="80000"/>
              </a:lnSpc>
            </a:pPr>
            <a:r>
              <a:rPr lang="nl-NL" sz="1200" kern="1200" dirty="0">
                <a:solidFill>
                  <a:schemeClr val="accent2">
                    <a:lumMod val="75000"/>
                  </a:schemeClr>
                </a:solidFill>
                <a:latin typeface="+mn-lt"/>
                <a:ea typeface="ＭＳ Ｐゴシック" panose="020B0600070205080204" pitchFamily="34" charset="-128"/>
                <a:cs typeface="+mn-cs"/>
              </a:rPr>
              <a:t>• De toedieningswijze (oraal, gemalen, in vla of yoghurt, injectiewijze)</a:t>
            </a:r>
          </a:p>
          <a:p>
            <a:endParaRPr lang="nl-NL" dirty="0"/>
          </a:p>
        </p:txBody>
      </p:sp>
      <p:sp>
        <p:nvSpPr>
          <p:cNvPr id="4" name="Tijdelijke aanduiding voor dianummer 3"/>
          <p:cNvSpPr>
            <a:spLocks noGrp="1"/>
          </p:cNvSpPr>
          <p:nvPr>
            <p:ph type="sldNum" sz="quarter" idx="10"/>
          </p:nvPr>
        </p:nvSpPr>
        <p:spPr/>
        <p:txBody>
          <a:bodyPr/>
          <a:lstStyle/>
          <a:p>
            <a:fld id="{A0A123BE-7456-4CF7-B06C-90206A1D9DB9}" type="slidenum">
              <a:rPr lang="nl-NL" smtClean="0"/>
              <a:t>23</a:t>
            </a:fld>
            <a:endParaRPr lang="nl-NL"/>
          </a:p>
        </p:txBody>
      </p:sp>
    </p:spTree>
    <p:extLst>
      <p:ext uri="{BB962C8B-B14F-4D97-AF65-F5344CB8AC3E}">
        <p14:creationId xmlns:p14="http://schemas.microsoft.com/office/powerpoint/2010/main" val="227247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5/24/2023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gelhulp.nl/onderwerpen/wgb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Het Medicatieproces/ wet &amp; regelgeving</a:t>
            </a:r>
          </a:p>
        </p:txBody>
      </p:sp>
      <p:sp>
        <p:nvSpPr>
          <p:cNvPr id="3" name="Ondertitel 2"/>
          <p:cNvSpPr>
            <a:spLocks noGrp="1"/>
          </p:cNvSpPr>
          <p:nvPr>
            <p:ph type="subTitle" idx="1"/>
          </p:nvPr>
        </p:nvSpPr>
        <p:spPr>
          <a:xfrm>
            <a:off x="17089631" y="12129281"/>
            <a:ext cx="1201497" cy="506029"/>
          </a:xfrm>
        </p:spPr>
        <p:txBody>
          <a:bodyPr/>
          <a:lstStyle/>
          <a:p>
            <a:endParaRPr lang="nl-NL" dirty="0"/>
          </a:p>
        </p:txBody>
      </p:sp>
      <p:pic>
        <p:nvPicPr>
          <p:cNvPr id="1026" name="Picture 2" descr="Afbeeldingsresultaat voor medicijnen delen k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760" y="530350"/>
            <a:ext cx="3262480" cy="32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6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FF666B-3AB9-4EE2-B214-250059B34CA5}"/>
              </a:ext>
            </a:extLst>
          </p:cNvPr>
          <p:cNvSpPr>
            <a:spLocks noGrp="1"/>
          </p:cNvSpPr>
          <p:nvPr>
            <p:ph type="title"/>
          </p:nvPr>
        </p:nvSpPr>
        <p:spPr>
          <a:xfrm>
            <a:off x="643468" y="643467"/>
            <a:ext cx="3415612" cy="5571066"/>
          </a:xfrm>
        </p:spPr>
        <p:txBody>
          <a:bodyPr>
            <a:normAutofit/>
          </a:bodyPr>
          <a:lstStyle/>
          <a:p>
            <a:r>
              <a:rPr lang="nl-NL">
                <a:solidFill>
                  <a:srgbClr val="FFFFFF"/>
                </a:solidFill>
              </a:rPr>
              <a:t>Welke rechten staan er in de w.g.b.o.?</a:t>
            </a:r>
          </a:p>
        </p:txBody>
      </p:sp>
      <p:graphicFrame>
        <p:nvGraphicFramePr>
          <p:cNvPr id="17" name="Tijdelijke aanduiding voor inhoud 2">
            <a:extLst>
              <a:ext uri="{FF2B5EF4-FFF2-40B4-BE49-F238E27FC236}">
                <a16:creationId xmlns:a16="http://schemas.microsoft.com/office/drawing/2014/main" id="{15D87A84-AD5A-800E-4388-DDEF370B7B3F}"/>
              </a:ext>
            </a:extLst>
          </p:cNvPr>
          <p:cNvGraphicFramePr>
            <a:graphicFrameLocks noGrp="1"/>
          </p:cNvGraphicFramePr>
          <p:nvPr>
            <p:ph idx="1"/>
            <p:extLst>
              <p:ext uri="{D42A27DB-BD31-4B8C-83A1-F6EECF244321}">
                <p14:modId xmlns:p14="http://schemas.microsoft.com/office/powerpoint/2010/main" val="394422153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7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EFBE3C-F21A-4489-972A-696844392723}"/>
              </a:ext>
            </a:extLst>
          </p:cNvPr>
          <p:cNvSpPr>
            <a:spLocks noGrp="1"/>
          </p:cNvSpPr>
          <p:nvPr>
            <p:ph type="title"/>
          </p:nvPr>
        </p:nvSpPr>
        <p:spPr>
          <a:xfrm>
            <a:off x="1024128" y="459317"/>
            <a:ext cx="4389120" cy="1749552"/>
          </a:xfrm>
        </p:spPr>
        <p:txBody>
          <a:bodyPr>
            <a:normAutofit/>
          </a:bodyPr>
          <a:lstStyle/>
          <a:p>
            <a:r>
              <a:rPr lang="nl-NL" sz="4400"/>
              <a:t>Maar soms gaat dat niet…. En dan?</a:t>
            </a:r>
          </a:p>
        </p:txBody>
      </p:sp>
      <p:cxnSp>
        <p:nvCxnSpPr>
          <p:cNvPr id="18" name="Straight Connector 17">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347FFEE-5F3E-4B67-8D5A-35C882A4788D}"/>
              </a:ext>
            </a:extLst>
          </p:cNvPr>
          <p:cNvSpPr>
            <a:spLocks noGrp="1"/>
          </p:cNvSpPr>
          <p:nvPr>
            <p:ph idx="1"/>
          </p:nvPr>
        </p:nvSpPr>
        <p:spPr>
          <a:xfrm>
            <a:off x="1024129" y="2286000"/>
            <a:ext cx="4389120" cy="3931920"/>
          </a:xfrm>
        </p:spPr>
        <p:txBody>
          <a:bodyPr>
            <a:normAutofit/>
          </a:bodyPr>
          <a:lstStyle/>
          <a:p>
            <a:pPr marL="0" indent="0">
              <a:buNone/>
            </a:pPr>
            <a:r>
              <a:rPr lang="nl-NL" sz="1700" dirty="0"/>
              <a:t>Zorg onder dwang:</a:t>
            </a:r>
          </a:p>
          <a:p>
            <a:r>
              <a:rPr lang="nl-NL" sz="1700" dirty="0"/>
              <a:t>De WGBO regelt dat een arts mag ingrijpen als de gezondheid van een patiënt/ cliënt ernstig in gevaar is maar hij geen toestemming kan geven voor een behandeling.</a:t>
            </a:r>
          </a:p>
          <a:p>
            <a:endParaRPr lang="nl-NL" sz="1700" dirty="0"/>
          </a:p>
          <a:p>
            <a:pPr marL="0" indent="0">
              <a:buNone/>
            </a:pPr>
            <a:r>
              <a:rPr lang="nl-NL" sz="1700" dirty="0"/>
              <a:t>Wanneer mag dat?</a:t>
            </a:r>
          </a:p>
          <a:p>
            <a:pPr marL="0" indent="0">
              <a:buNone/>
            </a:pPr>
            <a:r>
              <a:rPr lang="nl-NL" sz="1700" dirty="0"/>
              <a:t>Bij een verklaring van WILSONBEKWAAM.</a:t>
            </a:r>
          </a:p>
          <a:p>
            <a:pPr marL="0" indent="0">
              <a:buNone/>
            </a:pPr>
            <a:r>
              <a:rPr lang="nl-NL" sz="1700" dirty="0"/>
              <a:t>Daarnaast moet er sprake zijn van ernstig nadeel voor de cliënt. Bijvoorbeeld als de cliënt zonder ingrijpen ernstig gehandicapt zou raken.</a:t>
            </a:r>
          </a:p>
          <a:p>
            <a:pPr marL="0" indent="0">
              <a:buNone/>
            </a:pPr>
            <a:endParaRPr lang="nl-NL" sz="1700" dirty="0"/>
          </a:p>
        </p:txBody>
      </p:sp>
      <p:pic>
        <p:nvPicPr>
          <p:cNvPr id="4" name="Afbeelding 3">
            <a:extLst>
              <a:ext uri="{FF2B5EF4-FFF2-40B4-BE49-F238E27FC236}">
                <a16:creationId xmlns:a16="http://schemas.microsoft.com/office/drawing/2014/main" id="{90DEAA42-5D8A-4D03-BA05-1F2CEF8F2FE8}"/>
              </a:ext>
            </a:extLst>
          </p:cNvPr>
          <p:cNvPicPr>
            <a:picLocks noChangeAspect="1"/>
          </p:cNvPicPr>
          <p:nvPr/>
        </p:nvPicPr>
        <p:blipFill>
          <a:blip r:embed="rId2"/>
          <a:stretch>
            <a:fillRect/>
          </a:stretch>
        </p:blipFill>
        <p:spPr>
          <a:xfrm>
            <a:off x="7229417" y="960120"/>
            <a:ext cx="3829159" cy="4940852"/>
          </a:xfrm>
          <a:prstGeom prst="rect">
            <a:avLst/>
          </a:prstGeom>
        </p:spPr>
      </p:pic>
    </p:spTree>
    <p:extLst>
      <p:ext uri="{BB962C8B-B14F-4D97-AF65-F5344CB8AC3E}">
        <p14:creationId xmlns:p14="http://schemas.microsoft.com/office/powerpoint/2010/main" val="25919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524C6704-C078-22D8-E0C7-F40367156F58}"/>
              </a:ext>
            </a:extLst>
          </p:cNvPr>
          <p:cNvPicPr>
            <a:picLocks noChangeAspect="1"/>
          </p:cNvPicPr>
          <p:nvPr/>
        </p:nvPicPr>
        <p:blipFill>
          <a:blip r:embed="rId2"/>
          <a:stretch>
            <a:fillRect/>
          </a:stretch>
        </p:blipFill>
        <p:spPr>
          <a:xfrm>
            <a:off x="2130829" y="643467"/>
            <a:ext cx="7930342" cy="5571066"/>
          </a:xfrm>
          <a:prstGeom prst="rect">
            <a:avLst/>
          </a:prstGeom>
        </p:spPr>
      </p:pic>
    </p:spTree>
    <p:extLst>
      <p:ext uri="{BB962C8B-B14F-4D97-AF65-F5344CB8AC3E}">
        <p14:creationId xmlns:p14="http://schemas.microsoft.com/office/powerpoint/2010/main" val="165077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23B6CC-67B3-426E-89A2-03852A964336}"/>
              </a:ext>
            </a:extLst>
          </p:cNvPr>
          <p:cNvSpPr>
            <a:spLocks noGrp="1"/>
          </p:cNvSpPr>
          <p:nvPr>
            <p:ph type="title"/>
          </p:nvPr>
        </p:nvSpPr>
        <p:spPr>
          <a:xfrm>
            <a:off x="1024128" y="585216"/>
            <a:ext cx="8018272" cy="1499616"/>
          </a:xfrm>
        </p:spPr>
        <p:txBody>
          <a:bodyPr>
            <a:normAutofit/>
          </a:bodyPr>
          <a:lstStyle/>
          <a:p>
            <a:r>
              <a:rPr lang="nl-NL"/>
              <a:t>VOORWAARDE VOOR DWANGBEHANDELING:</a:t>
            </a:r>
            <a:endParaRPr lang="nl-NL" dirty="0"/>
          </a:p>
        </p:txBody>
      </p:sp>
      <p:cxnSp>
        <p:nvCxnSpPr>
          <p:cNvPr id="17"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a:extLst>
              <a:ext uri="{FF2B5EF4-FFF2-40B4-BE49-F238E27FC236}">
                <a16:creationId xmlns:a16="http://schemas.microsoft.com/office/drawing/2014/main" id="{7DBBE714-4500-4929-8A51-D939A34BDCF6}"/>
              </a:ext>
            </a:extLst>
          </p:cNvPr>
          <p:cNvSpPr>
            <a:spLocks noGrp="1"/>
          </p:cNvSpPr>
          <p:nvPr>
            <p:ph idx="1"/>
          </p:nvPr>
        </p:nvSpPr>
        <p:spPr>
          <a:xfrm>
            <a:off x="1024128" y="2286000"/>
            <a:ext cx="8018271" cy="4023360"/>
          </a:xfrm>
        </p:spPr>
        <p:txBody>
          <a:bodyPr>
            <a:normAutofit lnSpcReduction="10000"/>
          </a:bodyPr>
          <a:lstStyle/>
          <a:p>
            <a:pPr marL="0" indent="0">
              <a:buNone/>
            </a:pPr>
            <a:r>
              <a:rPr lang="nl-NL" dirty="0"/>
              <a:t>De cliënt is wilsonbekwaam en verzet zich tegen de behandeling. Het moet gaan om een ingrijpende behandeling die nodig is om ernstig nadeel voor de cliënt te voorkomen.</a:t>
            </a:r>
          </a:p>
          <a:p>
            <a:pPr marL="0" indent="0">
              <a:buNone/>
            </a:pPr>
            <a:r>
              <a:rPr lang="nl-NL" dirty="0"/>
              <a:t>De wettelijk vertegenwoordiger stemt in met de behandeling.</a:t>
            </a:r>
          </a:p>
          <a:p>
            <a:pPr marL="0" indent="0">
              <a:buNone/>
            </a:pPr>
            <a:r>
              <a:rPr lang="nl-NL" dirty="0"/>
              <a:t>(</a:t>
            </a:r>
            <a:r>
              <a:rPr lang="nl-NL" dirty="0" err="1"/>
              <a:t>vb</a:t>
            </a:r>
            <a:r>
              <a:rPr lang="nl-NL" dirty="0"/>
              <a:t>: demente oudere die overgeplaatst moet worden naar gesloten afdeling)</a:t>
            </a:r>
          </a:p>
          <a:p>
            <a:pPr marL="0" indent="0">
              <a:buNone/>
            </a:pPr>
            <a:r>
              <a:rPr lang="nl-NL" dirty="0"/>
              <a:t>Als de vertegenwoordiger toestemming weigert, kan de behandelaar toch ingrijpen als hij vindt dat hij anders geen goed hulpverlener is. Het oordeel van de arts gaat hier dus voor de toestemming van de vertegenwoordiger. </a:t>
            </a:r>
          </a:p>
          <a:p>
            <a:pPr marL="0" indent="0">
              <a:buNone/>
            </a:pPr>
            <a:r>
              <a:rPr lang="nl-NL" dirty="0"/>
              <a:t>(denk aan verwaarlozing/mensonterende omstandigheden)</a:t>
            </a:r>
          </a:p>
          <a:p>
            <a:pPr>
              <a:buFont typeface="Wingdings" panose="05000000000000000000" pitchFamily="2" charset="2"/>
              <a:buChar char="v"/>
            </a:pPr>
            <a:endParaRPr lang="nl-NL"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795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2">
            <a:extLst>
              <a:ext uri="{FF2B5EF4-FFF2-40B4-BE49-F238E27FC236}">
                <a16:creationId xmlns:a16="http://schemas.microsoft.com/office/drawing/2014/main" id="{09B43EBB-719F-4C01-AECE-1D876283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4CE686-3351-420C-B017-CCA590DD72A3}"/>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dirty="0" err="1"/>
              <a:t>Pauze</a:t>
            </a:r>
            <a:r>
              <a:rPr lang="en-US" sz="4400" spc="200" dirty="0"/>
              <a:t> </a:t>
            </a:r>
            <a:br>
              <a:rPr lang="en-US" sz="4400" spc="200" dirty="0"/>
            </a:br>
            <a:r>
              <a:rPr lang="en-US" sz="4400" spc="200" dirty="0"/>
              <a:t>(5 </a:t>
            </a:r>
            <a:r>
              <a:rPr lang="en-US" sz="4400" spc="200" dirty="0" err="1"/>
              <a:t>minuten</a:t>
            </a:r>
            <a:r>
              <a:rPr lang="en-US" sz="4400" spc="200" dirty="0"/>
              <a:t>)</a:t>
            </a:r>
          </a:p>
        </p:txBody>
      </p:sp>
      <p:cxnSp>
        <p:nvCxnSpPr>
          <p:cNvPr id="20" name="Straight Connector 14">
            <a:extLst>
              <a:ext uri="{FF2B5EF4-FFF2-40B4-BE49-F238E27FC236}">
                <a16:creationId xmlns:a16="http://schemas.microsoft.com/office/drawing/2014/main" id="{55B70B32-BD93-4B4F-B210-8956E300D2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3ECB971C-6FBB-4059-A913-48837D1BE781}"/>
              </a:ext>
            </a:extLst>
          </p:cNvPr>
          <p:cNvPicPr>
            <a:picLocks noChangeAspect="1"/>
          </p:cNvPicPr>
          <p:nvPr/>
        </p:nvPicPr>
        <p:blipFill rotWithShape="1">
          <a:blip r:embed="rId3"/>
          <a:srcRect t="129" b="12999"/>
          <a:stretch/>
        </p:blipFill>
        <p:spPr>
          <a:xfrm>
            <a:off x="4654984" y="1489738"/>
            <a:ext cx="6896936" cy="3879499"/>
          </a:xfrm>
          <a:prstGeom prst="rect">
            <a:avLst/>
          </a:prstGeom>
        </p:spPr>
      </p:pic>
    </p:spTree>
    <p:extLst>
      <p:ext uri="{BB962C8B-B14F-4D97-AF65-F5344CB8AC3E}">
        <p14:creationId xmlns:p14="http://schemas.microsoft.com/office/powerpoint/2010/main" val="427619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B0F9CC-AA88-4F83-AF91-EA8E7F2C63F2}"/>
              </a:ext>
            </a:extLst>
          </p:cNvPr>
          <p:cNvSpPr>
            <a:spLocks noGrp="1"/>
          </p:cNvSpPr>
          <p:nvPr>
            <p:ph type="title"/>
          </p:nvPr>
        </p:nvSpPr>
        <p:spPr>
          <a:xfrm>
            <a:off x="1024129" y="585216"/>
            <a:ext cx="9297317" cy="1499616"/>
          </a:xfrm>
        </p:spPr>
        <p:txBody>
          <a:bodyPr>
            <a:normAutofit/>
          </a:bodyPr>
          <a:lstStyle/>
          <a:p>
            <a:pPr algn="ctr"/>
            <a:r>
              <a:rPr lang="nl-NL" sz="3900" dirty="0">
                <a:solidFill>
                  <a:schemeClr val="tx1"/>
                </a:solidFill>
              </a:rPr>
              <a:t>Het medicatieproces met alle stappen. </a:t>
            </a:r>
          </a:p>
        </p:txBody>
      </p:sp>
      <p:cxnSp>
        <p:nvCxnSpPr>
          <p:cNvPr id="13" name="Straight Connector 12">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0AFAC768-7549-4366-B2E4-72DD2FB388AE}"/>
              </a:ext>
            </a:extLst>
          </p:cNvPr>
          <p:cNvPicPr>
            <a:picLocks noChangeAspect="1"/>
          </p:cNvPicPr>
          <p:nvPr/>
        </p:nvPicPr>
        <p:blipFill>
          <a:blip r:embed="rId2"/>
          <a:stretch>
            <a:fillRect/>
          </a:stretch>
        </p:blipFill>
        <p:spPr>
          <a:xfrm>
            <a:off x="1748751" y="1891036"/>
            <a:ext cx="8305802" cy="4152900"/>
          </a:xfrm>
          <a:prstGeom prst="rect">
            <a:avLst/>
          </a:prstGeom>
        </p:spPr>
      </p:pic>
    </p:spTree>
    <p:extLst>
      <p:ext uri="{BB962C8B-B14F-4D97-AF65-F5344CB8AC3E}">
        <p14:creationId xmlns:p14="http://schemas.microsoft.com/office/powerpoint/2010/main" val="347855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6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55FEED-CDE0-478D-90CB-F0572B4260D2}"/>
              </a:ext>
            </a:extLst>
          </p:cNvPr>
          <p:cNvSpPr>
            <a:spLocks noGrp="1"/>
          </p:cNvSpPr>
          <p:nvPr>
            <p:ph type="title"/>
          </p:nvPr>
        </p:nvSpPr>
        <p:spPr>
          <a:xfrm>
            <a:off x="524256" y="4767072"/>
            <a:ext cx="6594189" cy="1625210"/>
          </a:xfrm>
        </p:spPr>
        <p:txBody>
          <a:bodyPr>
            <a:normAutofit fontScale="90000"/>
          </a:bodyPr>
          <a:lstStyle/>
          <a:p>
            <a:pPr algn="r"/>
            <a:r>
              <a:rPr lang="nl-NL" dirty="0">
                <a:solidFill>
                  <a:srgbClr val="FFFFFF"/>
                </a:solidFill>
              </a:rPr>
              <a:t>Foutgevoeligheid bij medicatie: weet je een voorbeeld? </a:t>
            </a:r>
          </a:p>
        </p:txBody>
      </p:sp>
      <p:pic>
        <p:nvPicPr>
          <p:cNvPr id="4" name="Afbeelding 3">
            <a:extLst>
              <a:ext uri="{FF2B5EF4-FFF2-40B4-BE49-F238E27FC236}">
                <a16:creationId xmlns:a16="http://schemas.microsoft.com/office/drawing/2014/main" id="{D9545CFA-B761-4144-A7D2-7D61299F37B5}"/>
              </a:ext>
            </a:extLst>
          </p:cNvPr>
          <p:cNvPicPr>
            <a:picLocks noChangeAspect="1"/>
          </p:cNvPicPr>
          <p:nvPr/>
        </p:nvPicPr>
        <p:blipFill rotWithShape="1">
          <a:blip r:embed="rId3"/>
          <a:srcRect r="1" b="3014"/>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0540F06-4A9F-49E6-94C7-B63822BD0063}"/>
              </a:ext>
            </a:extLst>
          </p:cNvPr>
          <p:cNvSpPr>
            <a:spLocks noGrp="1"/>
          </p:cNvSpPr>
          <p:nvPr>
            <p:ph idx="1"/>
          </p:nvPr>
        </p:nvSpPr>
        <p:spPr>
          <a:xfrm>
            <a:off x="8029319" y="917725"/>
            <a:ext cx="3424739" cy="4852362"/>
          </a:xfrm>
        </p:spPr>
        <p:txBody>
          <a:bodyPr anchor="ctr">
            <a:normAutofit/>
          </a:bodyPr>
          <a:lstStyle/>
          <a:p>
            <a:pPr marL="0" indent="0">
              <a:buNone/>
            </a:pPr>
            <a:r>
              <a:rPr lang="nl-NL" dirty="0">
                <a:solidFill>
                  <a:srgbClr val="FFFFFF"/>
                </a:solidFill>
              </a:rPr>
              <a:t>Een fout is snel gemaakt wanneer je kijkt naar het stappenplan. </a:t>
            </a:r>
          </a:p>
          <a:p>
            <a:pPr marL="0" indent="0">
              <a:buNone/>
            </a:pPr>
            <a:r>
              <a:rPr lang="nl-NL" dirty="0">
                <a:solidFill>
                  <a:srgbClr val="FFFFFF"/>
                </a:solidFill>
              </a:rPr>
              <a:t>Er zijn: </a:t>
            </a:r>
          </a:p>
          <a:p>
            <a:pPr marL="0" indent="0">
              <a:buNone/>
            </a:pPr>
            <a:r>
              <a:rPr lang="nl-NL" dirty="0">
                <a:solidFill>
                  <a:srgbClr val="FFFFFF"/>
                </a:solidFill>
              </a:rPr>
              <a:t>*21 stappen</a:t>
            </a:r>
          </a:p>
          <a:p>
            <a:pPr marL="0" indent="0">
              <a:buNone/>
            </a:pPr>
            <a:r>
              <a:rPr lang="nl-NL" dirty="0">
                <a:solidFill>
                  <a:srgbClr val="FFFFFF"/>
                </a:solidFill>
              </a:rPr>
              <a:t>*verschillende mensen</a:t>
            </a:r>
          </a:p>
          <a:p>
            <a:pPr marL="0" indent="0">
              <a:buNone/>
            </a:pPr>
            <a:r>
              <a:rPr lang="nl-NL" dirty="0">
                <a:solidFill>
                  <a:srgbClr val="FFFFFF"/>
                </a:solidFill>
              </a:rPr>
              <a:t>*verschillende apparatuur</a:t>
            </a:r>
          </a:p>
        </p:txBody>
      </p:sp>
    </p:spTree>
    <p:extLst>
      <p:ext uri="{BB962C8B-B14F-4D97-AF65-F5344CB8AC3E}">
        <p14:creationId xmlns:p14="http://schemas.microsoft.com/office/powerpoint/2010/main" val="26235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711" y="184521"/>
            <a:ext cx="9720072" cy="1499616"/>
          </a:xfrm>
        </p:spPr>
        <p:txBody>
          <a:bodyPr/>
          <a:lstStyle/>
          <a:p>
            <a:r>
              <a:rPr lang="nl-NL" dirty="0"/>
              <a:t>Stappen Medicatieproces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10501046"/>
              </p:ext>
            </p:extLst>
          </p:nvPr>
        </p:nvGraphicFramePr>
        <p:xfrm>
          <a:off x="823711" y="1521298"/>
          <a:ext cx="11147991" cy="4996955"/>
        </p:xfrm>
        <a:graphic>
          <a:graphicData uri="http://schemas.openxmlformats.org/drawingml/2006/table">
            <a:tbl>
              <a:tblPr firstRow="1" firstCol="1" bandRow="1">
                <a:tableStyleId>{BC89EF96-8CEA-46FF-86C4-4CE0E7609802}</a:tableStyleId>
              </a:tblPr>
              <a:tblGrid>
                <a:gridCol w="3715259">
                  <a:extLst>
                    <a:ext uri="{9D8B030D-6E8A-4147-A177-3AD203B41FA5}">
                      <a16:colId xmlns:a16="http://schemas.microsoft.com/office/drawing/2014/main" val="20000"/>
                    </a:ext>
                  </a:extLst>
                </a:gridCol>
                <a:gridCol w="3716366">
                  <a:extLst>
                    <a:ext uri="{9D8B030D-6E8A-4147-A177-3AD203B41FA5}">
                      <a16:colId xmlns:a16="http://schemas.microsoft.com/office/drawing/2014/main" val="20001"/>
                    </a:ext>
                  </a:extLst>
                </a:gridCol>
                <a:gridCol w="3716366">
                  <a:extLst>
                    <a:ext uri="{9D8B030D-6E8A-4147-A177-3AD203B41FA5}">
                      <a16:colId xmlns:a16="http://schemas.microsoft.com/office/drawing/2014/main" val="20002"/>
                    </a:ext>
                  </a:extLst>
                </a:gridCol>
              </a:tblGrid>
              <a:tr h="666540">
                <a:tc>
                  <a:txBody>
                    <a:bodyPr/>
                    <a:lstStyle/>
                    <a:p>
                      <a:pPr>
                        <a:lnSpc>
                          <a:spcPct val="107000"/>
                        </a:lnSpc>
                        <a:spcAft>
                          <a:spcPts val="0"/>
                        </a:spcAft>
                      </a:pPr>
                      <a:r>
                        <a:rPr lang="nl-NL" sz="1400" b="1" dirty="0">
                          <a:effectLst/>
                          <a:latin typeface="Calibri" panose="020F0502020204030204" pitchFamily="34" charset="0"/>
                        </a:rPr>
                        <a:t>1 </a:t>
                      </a:r>
                    </a:p>
                    <a:p>
                      <a:pPr>
                        <a:lnSpc>
                          <a:spcPct val="107000"/>
                        </a:lnSpc>
                        <a:spcAft>
                          <a:spcPts val="0"/>
                        </a:spcAft>
                      </a:pPr>
                      <a:r>
                        <a:rPr lang="nl-NL" sz="1400" b="0" dirty="0">
                          <a:effectLst/>
                          <a:latin typeface="Calibri" panose="020F0502020204030204" pitchFamily="34" charset="0"/>
                        </a:rPr>
                        <a:t>Medicijnen inventariseren in anamnesegesprek</a:t>
                      </a:r>
                    </a:p>
                    <a:p>
                      <a:pPr>
                        <a:lnSpc>
                          <a:spcPct val="107000"/>
                        </a:lnSpc>
                        <a:spcAft>
                          <a:spcPts val="0"/>
                        </a:spcAft>
                      </a:pPr>
                      <a:r>
                        <a:rPr lang="nl-NL" sz="1400" b="0" dirty="0">
                          <a:effectLst/>
                          <a:latin typeface="Calibri" panose="020F0502020204030204" pitchFamily="34" charset="0"/>
                        </a:rPr>
                        <a:t> </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2 </a:t>
                      </a:r>
                    </a:p>
                    <a:p>
                      <a:pPr>
                        <a:lnSpc>
                          <a:spcPct val="107000"/>
                        </a:lnSpc>
                        <a:spcAft>
                          <a:spcPts val="0"/>
                        </a:spcAft>
                      </a:pPr>
                      <a:r>
                        <a:rPr lang="nl-NL" sz="1400" b="0" dirty="0">
                          <a:effectLst/>
                          <a:latin typeface="Calibri" panose="020F0502020204030204" pitchFamily="34" charset="0"/>
                        </a:rPr>
                        <a:t>Recept voorschrijven</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3 </a:t>
                      </a:r>
                    </a:p>
                    <a:p>
                      <a:pPr>
                        <a:lnSpc>
                          <a:spcPct val="107000"/>
                        </a:lnSpc>
                        <a:spcAft>
                          <a:spcPts val="0"/>
                        </a:spcAft>
                      </a:pPr>
                      <a:r>
                        <a:rPr lang="nl-NL" sz="1400" b="0" dirty="0">
                          <a:effectLst/>
                          <a:latin typeface="Calibri" panose="020F0502020204030204" pitchFamily="34" charset="0"/>
                        </a:rPr>
                        <a:t>Recept wordt geprint</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0"/>
                  </a:ext>
                </a:extLst>
              </a:tr>
              <a:tr h="892045">
                <a:tc>
                  <a:txBody>
                    <a:bodyPr/>
                    <a:lstStyle/>
                    <a:p>
                      <a:pPr>
                        <a:lnSpc>
                          <a:spcPct val="107000"/>
                        </a:lnSpc>
                        <a:spcAft>
                          <a:spcPts val="0"/>
                        </a:spcAft>
                      </a:pPr>
                      <a:r>
                        <a:rPr lang="nl-NL" sz="1400" b="1" dirty="0">
                          <a:effectLst/>
                          <a:latin typeface="Calibri" panose="020F0502020204030204" pitchFamily="34" charset="0"/>
                        </a:rPr>
                        <a:t> 4 </a:t>
                      </a:r>
                    </a:p>
                    <a:p>
                      <a:pPr>
                        <a:lnSpc>
                          <a:spcPct val="107000"/>
                        </a:lnSpc>
                        <a:spcAft>
                          <a:spcPts val="0"/>
                        </a:spcAft>
                      </a:pPr>
                      <a:r>
                        <a:rPr lang="nl-NL" sz="1400" b="0" dirty="0">
                          <a:effectLst/>
                          <a:latin typeface="Calibri" panose="020F0502020204030204" pitchFamily="34" charset="0"/>
                        </a:rPr>
                        <a:t>Recept inplakken en/of nieuwe medicatielijst uitdraaien</a:t>
                      </a:r>
                    </a:p>
                    <a:p>
                      <a:pPr>
                        <a:lnSpc>
                          <a:spcPct val="107000"/>
                        </a:lnSpc>
                        <a:spcAft>
                          <a:spcPts val="0"/>
                        </a:spcAft>
                      </a:pPr>
                      <a:r>
                        <a:rPr lang="nl-NL" sz="1400" b="0" dirty="0">
                          <a:effectLst/>
                          <a:latin typeface="Calibri" panose="020F0502020204030204" pitchFamily="34" charset="0"/>
                        </a:rPr>
                        <a:t> </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5</a:t>
                      </a:r>
                    </a:p>
                    <a:p>
                      <a:pPr>
                        <a:lnSpc>
                          <a:spcPct val="107000"/>
                        </a:lnSpc>
                        <a:spcAft>
                          <a:spcPts val="0"/>
                        </a:spcAft>
                      </a:pPr>
                      <a:r>
                        <a:rPr lang="nl-NL" sz="1400" b="0" dirty="0">
                          <a:effectLst/>
                          <a:latin typeface="Calibri" panose="020F0502020204030204" pitchFamily="34" charset="0"/>
                        </a:rPr>
                        <a:t>Medicijn wordt klaargemaakt bij apotheek</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6</a:t>
                      </a:r>
                    </a:p>
                    <a:p>
                      <a:pPr>
                        <a:lnSpc>
                          <a:spcPct val="107000"/>
                        </a:lnSpc>
                        <a:spcAft>
                          <a:spcPts val="0"/>
                        </a:spcAft>
                      </a:pPr>
                      <a:r>
                        <a:rPr lang="nl-NL" sz="1400" b="0" dirty="0">
                          <a:effectLst/>
                          <a:latin typeface="Calibri" panose="020F0502020204030204" pitchFamily="34" charset="0"/>
                        </a:rPr>
                        <a:t>Medicijn ophalen</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1"/>
                  </a:ext>
                </a:extLst>
              </a:tr>
              <a:tr h="892045">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7</a:t>
                      </a:r>
                    </a:p>
                    <a:p>
                      <a:pPr>
                        <a:lnSpc>
                          <a:spcPct val="107000"/>
                        </a:lnSpc>
                        <a:spcAft>
                          <a:spcPts val="0"/>
                        </a:spcAft>
                      </a:pPr>
                      <a:r>
                        <a:rPr lang="nl-NL" sz="1400" b="0" dirty="0">
                          <a:effectLst/>
                          <a:latin typeface="Calibri" panose="020F0502020204030204" pitchFamily="34" charset="0"/>
                        </a:rPr>
                        <a:t>Medicijn uitzetten voor 24 u en/of neerzetten in kastje cliënt</a:t>
                      </a:r>
                    </a:p>
                    <a:p>
                      <a:pPr>
                        <a:lnSpc>
                          <a:spcPct val="107000"/>
                        </a:lnSpc>
                        <a:spcAft>
                          <a:spcPts val="0"/>
                        </a:spcAft>
                      </a:pPr>
                      <a:r>
                        <a:rPr lang="nl-NL" sz="1400" b="0" dirty="0">
                          <a:effectLst/>
                          <a:latin typeface="Calibri" panose="020F0502020204030204" pitchFamily="34" charset="0"/>
                        </a:rPr>
                        <a:t> </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8</a:t>
                      </a:r>
                    </a:p>
                    <a:p>
                      <a:pPr>
                        <a:lnSpc>
                          <a:spcPct val="107000"/>
                        </a:lnSpc>
                        <a:spcAft>
                          <a:spcPts val="0"/>
                        </a:spcAft>
                      </a:pPr>
                      <a:r>
                        <a:rPr lang="nl-NL" sz="1400" b="0" dirty="0">
                          <a:effectLst/>
                          <a:latin typeface="Calibri" panose="020F0502020204030204" pitchFamily="34" charset="0"/>
                        </a:rPr>
                        <a:t>Medicatie wordt gedeeld op voorgeschreven tijd</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9</a:t>
                      </a:r>
                    </a:p>
                    <a:p>
                      <a:pPr>
                        <a:lnSpc>
                          <a:spcPct val="107000"/>
                        </a:lnSpc>
                        <a:spcAft>
                          <a:spcPts val="0"/>
                        </a:spcAft>
                      </a:pPr>
                      <a:r>
                        <a:rPr lang="nl-NL" sz="1400" b="0" dirty="0">
                          <a:effectLst/>
                          <a:latin typeface="Calibri" panose="020F0502020204030204" pitchFamily="34" charset="0"/>
                        </a:rPr>
                        <a:t>Medicatie wordt gecheckt door 2</a:t>
                      </a:r>
                      <a:r>
                        <a:rPr lang="nl-NL" sz="1400" b="0" baseline="30000" dirty="0">
                          <a:effectLst/>
                          <a:latin typeface="Calibri" panose="020F0502020204030204" pitchFamily="34" charset="0"/>
                        </a:rPr>
                        <a:t>e</a:t>
                      </a:r>
                      <a:r>
                        <a:rPr lang="nl-NL" sz="1400" b="0" dirty="0">
                          <a:effectLst/>
                          <a:latin typeface="Calibri" panose="020F0502020204030204" pitchFamily="34" charset="0"/>
                        </a:rPr>
                        <a:t> collega</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2"/>
                  </a:ext>
                </a:extLst>
              </a:tr>
              <a:tr h="666540">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10</a:t>
                      </a:r>
                    </a:p>
                    <a:p>
                      <a:pPr>
                        <a:lnSpc>
                          <a:spcPct val="107000"/>
                        </a:lnSpc>
                        <a:spcAft>
                          <a:spcPts val="0"/>
                        </a:spcAft>
                      </a:pPr>
                      <a:r>
                        <a:rPr lang="nl-NL" sz="1400" b="0" dirty="0">
                          <a:effectLst/>
                          <a:latin typeface="Calibri" panose="020F0502020204030204" pitchFamily="34" charset="0"/>
                        </a:rPr>
                        <a:t>Medicatie wordt aangereikt en/of toegediend</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11</a:t>
                      </a:r>
                    </a:p>
                    <a:p>
                      <a:pPr>
                        <a:lnSpc>
                          <a:spcPct val="107000"/>
                        </a:lnSpc>
                        <a:spcAft>
                          <a:spcPts val="0"/>
                        </a:spcAft>
                      </a:pPr>
                      <a:r>
                        <a:rPr lang="nl-NL" sz="1400" b="0" dirty="0">
                          <a:effectLst/>
                          <a:latin typeface="Calibri" panose="020F0502020204030204" pitchFamily="34" charset="0"/>
                        </a:rPr>
                        <a:t>Zorgvrager wordt gevraagd of informatie nodig is/alles duidelijk is</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12</a:t>
                      </a:r>
                    </a:p>
                    <a:p>
                      <a:pPr>
                        <a:lnSpc>
                          <a:spcPct val="107000"/>
                        </a:lnSpc>
                        <a:spcAft>
                          <a:spcPts val="0"/>
                        </a:spcAft>
                      </a:pPr>
                      <a:r>
                        <a:rPr lang="nl-NL" sz="1400" b="0" dirty="0">
                          <a:effectLst/>
                          <a:latin typeface="Calibri" panose="020F0502020204030204" pitchFamily="34" charset="0"/>
                        </a:rPr>
                        <a:t>Zorgvrager neemt medicatie in</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3"/>
                  </a:ext>
                </a:extLst>
              </a:tr>
              <a:tr h="666540">
                <a:tc>
                  <a:txBody>
                    <a:bodyPr/>
                    <a:lstStyle/>
                    <a:p>
                      <a:pPr>
                        <a:lnSpc>
                          <a:spcPct val="107000"/>
                        </a:lnSpc>
                        <a:spcAft>
                          <a:spcPts val="0"/>
                        </a:spcAft>
                      </a:pPr>
                      <a:r>
                        <a:rPr lang="nl-NL" sz="1400" b="1" dirty="0">
                          <a:effectLst/>
                          <a:latin typeface="Calibri" panose="020F0502020204030204" pitchFamily="34" charset="0"/>
                        </a:rPr>
                        <a:t> 13</a:t>
                      </a:r>
                    </a:p>
                    <a:p>
                      <a:pPr>
                        <a:lnSpc>
                          <a:spcPct val="107000"/>
                        </a:lnSpc>
                        <a:spcAft>
                          <a:spcPts val="0"/>
                        </a:spcAft>
                      </a:pPr>
                      <a:r>
                        <a:rPr lang="nl-NL" sz="1400" b="0" dirty="0">
                          <a:effectLst/>
                          <a:latin typeface="Calibri" panose="020F0502020204030204" pitchFamily="34" charset="0"/>
                        </a:rPr>
                        <a:t>Medicatie wordt afgetekend op medicatielijst</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14</a:t>
                      </a:r>
                    </a:p>
                    <a:p>
                      <a:pPr>
                        <a:lnSpc>
                          <a:spcPct val="107000"/>
                        </a:lnSpc>
                        <a:spcAft>
                          <a:spcPts val="0"/>
                        </a:spcAft>
                      </a:pPr>
                      <a:r>
                        <a:rPr lang="nl-NL" sz="1400" b="0" dirty="0">
                          <a:effectLst/>
                          <a:latin typeface="Calibri" panose="020F0502020204030204" pitchFamily="34" charset="0"/>
                        </a:rPr>
                        <a:t>Medicatie wordt door 2</a:t>
                      </a:r>
                      <a:r>
                        <a:rPr lang="nl-NL" sz="1400" b="0" baseline="30000" dirty="0">
                          <a:effectLst/>
                          <a:latin typeface="Calibri" panose="020F0502020204030204" pitchFamily="34" charset="0"/>
                        </a:rPr>
                        <a:t>e</a:t>
                      </a:r>
                      <a:r>
                        <a:rPr lang="nl-NL" sz="1400" b="0" dirty="0">
                          <a:effectLst/>
                          <a:latin typeface="Calibri" panose="020F0502020204030204" pitchFamily="34" charset="0"/>
                        </a:rPr>
                        <a:t> collega afgetekend (bij verplichte dubbelcheck)</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15</a:t>
                      </a:r>
                    </a:p>
                    <a:p>
                      <a:pPr>
                        <a:lnSpc>
                          <a:spcPct val="107000"/>
                        </a:lnSpc>
                        <a:spcAft>
                          <a:spcPts val="0"/>
                        </a:spcAft>
                      </a:pPr>
                      <a:r>
                        <a:rPr lang="nl-NL" sz="1400" b="0" dirty="0">
                          <a:effectLst/>
                          <a:latin typeface="Calibri" panose="020F0502020204030204" pitchFamily="34" charset="0"/>
                        </a:rPr>
                        <a:t>(Bij)werking van het medicijn wordt geobserveerd</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4"/>
                  </a:ext>
                </a:extLst>
              </a:tr>
              <a:tr h="666540">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16</a:t>
                      </a:r>
                    </a:p>
                    <a:p>
                      <a:pPr>
                        <a:lnSpc>
                          <a:spcPct val="107000"/>
                        </a:lnSpc>
                        <a:spcAft>
                          <a:spcPts val="0"/>
                        </a:spcAft>
                      </a:pPr>
                      <a:r>
                        <a:rPr lang="nl-NL" sz="1400" b="0" dirty="0">
                          <a:effectLst/>
                          <a:latin typeface="Calibri" panose="020F0502020204030204" pitchFamily="34" charset="0"/>
                        </a:rPr>
                        <a:t>(Bij)werking van het medicijn wordt gerapporteerd</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17</a:t>
                      </a:r>
                    </a:p>
                    <a:p>
                      <a:pPr>
                        <a:lnSpc>
                          <a:spcPct val="107000"/>
                        </a:lnSpc>
                        <a:spcAft>
                          <a:spcPts val="0"/>
                        </a:spcAft>
                      </a:pPr>
                      <a:r>
                        <a:rPr lang="nl-NL" sz="1400" b="0" dirty="0">
                          <a:effectLst/>
                          <a:latin typeface="Calibri" panose="020F0502020204030204" pitchFamily="34" charset="0"/>
                        </a:rPr>
                        <a:t>Medicatiebehandeling wordt geëvalueerd</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18</a:t>
                      </a:r>
                    </a:p>
                    <a:p>
                      <a:pPr>
                        <a:lnSpc>
                          <a:spcPct val="107000"/>
                        </a:lnSpc>
                        <a:spcAft>
                          <a:spcPts val="0"/>
                        </a:spcAft>
                      </a:pPr>
                      <a:r>
                        <a:rPr lang="nl-NL" sz="1400" b="0" dirty="0">
                          <a:effectLst/>
                          <a:latin typeface="Calibri" panose="020F0502020204030204" pitchFamily="34" charset="0"/>
                        </a:rPr>
                        <a:t>Ontslag naar Verpleeghuis: </a:t>
                      </a:r>
                    </a:p>
                    <a:p>
                      <a:pPr>
                        <a:lnSpc>
                          <a:spcPct val="107000"/>
                        </a:lnSpc>
                        <a:spcAft>
                          <a:spcPts val="0"/>
                        </a:spcAft>
                      </a:pPr>
                      <a:r>
                        <a:rPr lang="nl-NL" sz="1400" b="0" dirty="0">
                          <a:effectLst/>
                          <a:latin typeface="Calibri" panose="020F0502020204030204" pitchFamily="34" charset="0"/>
                        </a:rPr>
                        <a:t>Actueel Medicijnoverzicht uitprinten</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5"/>
                  </a:ext>
                </a:extLst>
              </a:tr>
              <a:tr h="491883">
                <a:tc>
                  <a:txBody>
                    <a:bodyPr/>
                    <a:lstStyle/>
                    <a:p>
                      <a:pPr>
                        <a:lnSpc>
                          <a:spcPct val="107000"/>
                        </a:lnSpc>
                        <a:spcAft>
                          <a:spcPts val="0"/>
                        </a:spcAft>
                      </a:pPr>
                      <a:r>
                        <a:rPr lang="nl-NL" sz="1400" b="0" dirty="0">
                          <a:effectLst/>
                          <a:latin typeface="Calibri" panose="020F0502020204030204" pitchFamily="34" charset="0"/>
                        </a:rPr>
                        <a:t> </a:t>
                      </a:r>
                      <a:r>
                        <a:rPr lang="nl-NL" sz="1400" b="1" dirty="0">
                          <a:effectLst/>
                          <a:latin typeface="Calibri" panose="020F0502020204030204" pitchFamily="34" charset="0"/>
                        </a:rPr>
                        <a:t>19</a:t>
                      </a:r>
                    </a:p>
                    <a:p>
                      <a:pPr>
                        <a:lnSpc>
                          <a:spcPct val="107000"/>
                        </a:lnSpc>
                        <a:spcAft>
                          <a:spcPts val="0"/>
                        </a:spcAft>
                      </a:pPr>
                      <a:r>
                        <a:rPr lang="nl-NL" sz="1400" b="0" dirty="0">
                          <a:effectLst/>
                          <a:latin typeface="Calibri" panose="020F0502020204030204" pitchFamily="34" charset="0"/>
                        </a:rPr>
                        <a:t>48 </a:t>
                      </a:r>
                      <a:r>
                        <a:rPr lang="nl-NL" sz="1400" b="0" dirty="0" err="1">
                          <a:effectLst/>
                          <a:latin typeface="Calibri" panose="020F0502020204030204" pitchFamily="34" charset="0"/>
                        </a:rPr>
                        <a:t>uurs</a:t>
                      </a:r>
                      <a:r>
                        <a:rPr lang="nl-NL" sz="1400" b="0" dirty="0">
                          <a:effectLst/>
                          <a:latin typeface="Calibri" panose="020F0502020204030204" pitchFamily="34" charset="0"/>
                        </a:rPr>
                        <a:t> medicatie uitzetten</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20</a:t>
                      </a:r>
                    </a:p>
                    <a:p>
                      <a:pPr>
                        <a:lnSpc>
                          <a:spcPct val="107000"/>
                        </a:lnSpc>
                        <a:spcAft>
                          <a:spcPts val="0"/>
                        </a:spcAft>
                      </a:pPr>
                      <a:r>
                        <a:rPr lang="nl-NL" sz="1400" b="0" dirty="0">
                          <a:effectLst/>
                          <a:latin typeface="Calibri" panose="020F0502020204030204" pitchFamily="34" charset="0"/>
                        </a:rPr>
                        <a:t>Patiënt informeren over ontslagmedicatie</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tc>
                  <a:txBody>
                    <a:bodyPr/>
                    <a:lstStyle/>
                    <a:p>
                      <a:pPr>
                        <a:lnSpc>
                          <a:spcPct val="107000"/>
                        </a:lnSpc>
                        <a:spcAft>
                          <a:spcPts val="0"/>
                        </a:spcAft>
                      </a:pPr>
                      <a:r>
                        <a:rPr lang="nl-NL" sz="1400" b="1" dirty="0">
                          <a:effectLst/>
                          <a:latin typeface="Calibri" panose="020F0502020204030204" pitchFamily="34" charset="0"/>
                        </a:rPr>
                        <a:t> 21</a:t>
                      </a:r>
                    </a:p>
                    <a:p>
                      <a:pPr>
                        <a:lnSpc>
                          <a:spcPct val="107000"/>
                        </a:lnSpc>
                        <a:spcAft>
                          <a:spcPts val="0"/>
                        </a:spcAft>
                      </a:pPr>
                      <a:r>
                        <a:rPr lang="nl-NL" sz="1400" b="0" dirty="0">
                          <a:effectLst/>
                          <a:latin typeface="Calibri" panose="020F0502020204030204" pitchFamily="34" charset="0"/>
                        </a:rPr>
                        <a:t>Papieren en medicatie meegeven met patiënt</a:t>
                      </a:r>
                      <a:endParaRPr lang="nl-NL" sz="1400" b="0" dirty="0">
                        <a:effectLst/>
                        <a:latin typeface="Calibri" panose="020F0502020204030204" pitchFamily="34" charset="0"/>
                        <a:ea typeface="Dotum" panose="020B0600000101010101" pitchFamily="34" charset="-127"/>
                        <a:cs typeface="Arial" panose="020B0604020202020204" pitchFamily="34" charset="0"/>
                      </a:endParaRPr>
                    </a:p>
                  </a:txBody>
                  <a:tcPr marL="56959" marR="56959"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870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585216"/>
            <a:ext cx="8018272" cy="1499616"/>
          </a:xfrm>
        </p:spPr>
        <p:txBody>
          <a:bodyPr>
            <a:normAutofit/>
          </a:bodyPr>
          <a:lstStyle/>
          <a:p>
            <a:r>
              <a:rPr lang="nl-NL"/>
              <a:t>Foutgevoeligheid</a:t>
            </a:r>
            <a:endParaRPr lang="nl-NL" dirty="0"/>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jdelijke aanduiding voor inhoud 2"/>
          <p:cNvSpPr>
            <a:spLocks noGrp="1"/>
          </p:cNvSpPr>
          <p:nvPr>
            <p:ph idx="1"/>
          </p:nvPr>
        </p:nvSpPr>
        <p:spPr>
          <a:xfrm>
            <a:off x="1024128" y="2286000"/>
            <a:ext cx="8018271" cy="4023360"/>
          </a:xfrm>
        </p:spPr>
        <p:txBody>
          <a:bodyPr>
            <a:normAutofit/>
          </a:bodyPr>
          <a:lstStyle/>
          <a:p>
            <a:pPr>
              <a:buFont typeface="Wingdings" panose="05000000000000000000" pitchFamily="2" charset="2"/>
              <a:buChar char="v"/>
            </a:pPr>
            <a:r>
              <a:rPr lang="nl-NL" sz="1900"/>
              <a:t> Een kleine opsomming van wat er bijvoorbeeld mis kan gaan:</a:t>
            </a:r>
          </a:p>
          <a:p>
            <a:pPr>
              <a:buFont typeface="Wingdings" panose="05000000000000000000" pitchFamily="2" charset="2"/>
              <a:buChar char="v"/>
            </a:pPr>
            <a:r>
              <a:rPr lang="nl-NL" sz="1900"/>
              <a:t>Bij stap 1; Zorgvrager is niet goed genoeg op de hoogte van zijn of haar eigen medicatie. </a:t>
            </a:r>
          </a:p>
          <a:p>
            <a:pPr>
              <a:buFont typeface="Wingdings" panose="05000000000000000000" pitchFamily="2" charset="2"/>
              <a:buChar char="v"/>
            </a:pPr>
            <a:r>
              <a:rPr lang="nl-NL" sz="1900"/>
              <a:t>Bij stap 2; Arts schrijft medicijnen verkeerd voor.</a:t>
            </a:r>
          </a:p>
          <a:p>
            <a:pPr>
              <a:buFont typeface="Wingdings" panose="05000000000000000000" pitchFamily="2" charset="2"/>
              <a:buChar char="v"/>
            </a:pPr>
            <a:r>
              <a:rPr lang="nl-NL" sz="1900"/>
              <a:t>Bij stap 5; Medicijn wordt aan verkeerde patiënt/ cliënt gekoppeld. </a:t>
            </a:r>
          </a:p>
          <a:p>
            <a:pPr>
              <a:buFont typeface="Wingdings" panose="05000000000000000000" pitchFamily="2" charset="2"/>
              <a:buChar char="v"/>
            </a:pPr>
            <a:r>
              <a:rPr lang="nl-NL" sz="1900"/>
              <a:t>Bij stap 8; Door drukte wordt medicatie later gedeeld.</a:t>
            </a:r>
          </a:p>
          <a:p>
            <a:pPr>
              <a:buFont typeface="Wingdings" panose="05000000000000000000" pitchFamily="2" charset="2"/>
              <a:buChar char="v"/>
            </a:pPr>
            <a:r>
              <a:rPr lang="nl-NL" sz="1900"/>
              <a:t>Bij stap 9; Collega’s zijn te druk voor een dubbel check.</a:t>
            </a:r>
          </a:p>
          <a:p>
            <a:pPr>
              <a:buFont typeface="Wingdings" panose="05000000000000000000" pitchFamily="2" charset="2"/>
              <a:buChar char="v"/>
            </a:pPr>
            <a:r>
              <a:rPr lang="nl-NL" sz="1900"/>
              <a:t>Bij stap 12; Begeleider wacht niet tot medicatie is ingenomen. </a:t>
            </a:r>
          </a:p>
          <a:p>
            <a:pPr>
              <a:buFont typeface="Wingdings" panose="05000000000000000000" pitchFamily="2" charset="2"/>
              <a:buChar char="v"/>
            </a:pPr>
            <a:r>
              <a:rPr lang="nl-NL" sz="1900"/>
              <a:t>Bij stap 13; Medicatie wordt niet afgetekend, of al afgetekend voor het gegeven is. </a:t>
            </a:r>
          </a:p>
          <a:p>
            <a:pPr>
              <a:buFont typeface="Wingdings" panose="05000000000000000000" pitchFamily="2" charset="2"/>
              <a:buChar char="v"/>
            </a:pPr>
            <a:endParaRPr lang="nl-NL" sz="1900"/>
          </a:p>
          <a:p>
            <a:pPr>
              <a:buFont typeface="Wingdings" panose="05000000000000000000" pitchFamily="2" charset="2"/>
              <a:buChar char="v"/>
            </a:pPr>
            <a:endParaRPr lang="nl-NL" sz="1900"/>
          </a:p>
          <a:p>
            <a:pPr>
              <a:buFont typeface="Wingdings" panose="05000000000000000000" pitchFamily="2" charset="2"/>
              <a:buChar char="v"/>
            </a:pPr>
            <a:endParaRPr lang="nl-NL" sz="1900"/>
          </a:p>
          <a:p>
            <a:pPr>
              <a:buFont typeface="Wingdings" panose="05000000000000000000" pitchFamily="2" charset="2"/>
              <a:buChar char="v"/>
            </a:pPr>
            <a:endParaRPr lang="nl-NL" sz="1900"/>
          </a:p>
          <a:p>
            <a:pPr marL="0" indent="0">
              <a:buNone/>
            </a:pPr>
            <a:endParaRPr lang="nl-NL" sz="1900"/>
          </a:p>
        </p:txBody>
      </p:sp>
      <p:sp>
        <p:nvSpPr>
          <p:cNvPr id="16"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89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vert="horz" lIns="91440" tIns="45720" rIns="91440" bIns="45720" rtlCol="0" anchor="ctr">
            <a:normAutofit/>
          </a:bodyPr>
          <a:lstStyle/>
          <a:p>
            <a:r>
              <a:rPr lang="en-US"/>
              <a:t>Voorbeelden van medicatiefouten:</a:t>
            </a:r>
          </a:p>
        </p:txBody>
      </p:sp>
      <p:sp>
        <p:nvSpPr>
          <p:cNvPr id="4" name="Tekstvak 3">
            <a:extLst>
              <a:ext uri="{FF2B5EF4-FFF2-40B4-BE49-F238E27FC236}">
                <a16:creationId xmlns:a16="http://schemas.microsoft.com/office/drawing/2014/main" id="{F1FCECE1-0E3B-4F45-A11D-85E60F385E3E}"/>
              </a:ext>
            </a:extLst>
          </p:cNvPr>
          <p:cNvSpPr txBox="1"/>
          <p:nvPr/>
        </p:nvSpPr>
        <p:spPr>
          <a:xfrm>
            <a:off x="1024128" y="2286000"/>
            <a:ext cx="6066818"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Wingdings" panose="05000000000000000000" pitchFamily="2" charset="2"/>
              <a:buChar char="v"/>
            </a:pPr>
            <a:r>
              <a:rPr lang="en-US" dirty="0" err="1"/>
              <a:t>Een</a:t>
            </a:r>
            <a:r>
              <a:rPr lang="en-US" dirty="0"/>
              <a:t> </a:t>
            </a:r>
            <a:r>
              <a:rPr lang="en-US" dirty="0" err="1"/>
              <a:t>cliënt</a:t>
            </a:r>
            <a:r>
              <a:rPr lang="en-US" dirty="0"/>
              <a:t> </a:t>
            </a:r>
            <a:r>
              <a:rPr lang="en-US" dirty="0" err="1"/>
              <a:t>heeft</a:t>
            </a:r>
            <a:r>
              <a:rPr lang="en-US" dirty="0"/>
              <a:t> </a:t>
            </a:r>
            <a:r>
              <a:rPr lang="en-US" dirty="0" err="1"/>
              <a:t>een</a:t>
            </a:r>
            <a:r>
              <a:rPr lang="en-US" dirty="0"/>
              <a:t> halve tablet </a:t>
            </a:r>
            <a:r>
              <a:rPr lang="en-US" dirty="0" err="1"/>
              <a:t>streadent</a:t>
            </a:r>
            <a:r>
              <a:rPr lang="en-US" dirty="0"/>
              <a:t> </a:t>
            </a:r>
            <a:r>
              <a:rPr lang="en-US" dirty="0" err="1"/>
              <a:t>ingenomen</a:t>
            </a:r>
            <a:r>
              <a:rPr lang="en-US" dirty="0"/>
              <a:t> die </a:t>
            </a:r>
            <a:r>
              <a:rPr lang="en-US" dirty="0" err="1"/>
              <a:t>klaar</a:t>
            </a:r>
            <a:r>
              <a:rPr lang="en-US" dirty="0"/>
              <a:t> lag op </a:t>
            </a:r>
            <a:r>
              <a:rPr lang="en-US" dirty="0" err="1"/>
              <a:t>zijn</a:t>
            </a:r>
            <a:r>
              <a:rPr lang="en-US" dirty="0"/>
              <a:t> </a:t>
            </a:r>
            <a:r>
              <a:rPr lang="en-US" dirty="0" err="1"/>
              <a:t>nachtkastje</a:t>
            </a:r>
            <a:r>
              <a:rPr lang="en-US" dirty="0"/>
              <a:t>. </a:t>
            </a:r>
            <a:r>
              <a:rPr lang="en-US" dirty="0" err="1"/>
              <a:t>Gelukkig</a:t>
            </a:r>
            <a:r>
              <a:rPr lang="en-US" dirty="0"/>
              <a:t> </a:t>
            </a:r>
            <a:r>
              <a:rPr lang="en-US" dirty="0" err="1"/>
              <a:t>heeft</a:t>
            </a:r>
            <a:r>
              <a:rPr lang="en-US" dirty="0"/>
              <a:t> </a:t>
            </a:r>
            <a:r>
              <a:rPr lang="en-US" dirty="0" err="1"/>
              <a:t>dit</a:t>
            </a:r>
            <a:r>
              <a:rPr lang="en-US" dirty="0"/>
              <a:t> </a:t>
            </a:r>
            <a:r>
              <a:rPr lang="en-US" dirty="0" err="1"/>
              <a:t>geen</a:t>
            </a:r>
            <a:r>
              <a:rPr lang="en-US" dirty="0"/>
              <a:t> </a:t>
            </a:r>
            <a:r>
              <a:rPr lang="en-US" dirty="0" err="1"/>
              <a:t>gevolgen</a:t>
            </a:r>
            <a:r>
              <a:rPr lang="en-US" dirty="0"/>
              <a:t> </a:t>
            </a:r>
            <a:r>
              <a:rPr lang="en-US" dirty="0" err="1"/>
              <a:t>voor</a:t>
            </a:r>
            <a:r>
              <a:rPr lang="en-US" dirty="0"/>
              <a:t> de </a:t>
            </a:r>
            <a:r>
              <a:rPr lang="en-US" dirty="0" err="1"/>
              <a:t>Cliënt</a:t>
            </a:r>
            <a:r>
              <a:rPr lang="en-US" dirty="0"/>
              <a:t>.</a:t>
            </a:r>
          </a:p>
          <a:p>
            <a:pPr defTabSz="914400">
              <a:lnSpc>
                <a:spcPct val="90000"/>
              </a:lnSpc>
              <a:spcAft>
                <a:spcPts val="600"/>
              </a:spcAft>
              <a:buClr>
                <a:schemeClr val="accent1"/>
              </a:buClr>
            </a:pPr>
            <a:endParaRPr lang="en-US" dirty="0"/>
          </a:p>
          <a:p>
            <a:pPr marL="285750" indent="-285750" defTabSz="914400">
              <a:lnSpc>
                <a:spcPct val="90000"/>
              </a:lnSpc>
              <a:spcAft>
                <a:spcPts val="600"/>
              </a:spcAft>
              <a:buClr>
                <a:schemeClr val="accent1"/>
              </a:buClr>
              <a:buFont typeface="Wingdings" panose="05000000000000000000" pitchFamily="2" charset="2"/>
              <a:buChar char="v"/>
            </a:pPr>
            <a:r>
              <a:rPr lang="en-US" dirty="0" err="1"/>
              <a:t>Medicatie</a:t>
            </a:r>
            <a:r>
              <a:rPr lang="en-US" dirty="0"/>
              <a:t> van 12.00u </a:t>
            </a:r>
            <a:r>
              <a:rPr lang="en-US" dirty="0" err="1"/>
              <a:t>en</a:t>
            </a:r>
            <a:r>
              <a:rPr lang="en-US" dirty="0"/>
              <a:t> 14.00u is </a:t>
            </a:r>
            <a:r>
              <a:rPr lang="en-US" dirty="0" err="1"/>
              <a:t>niet</a:t>
            </a:r>
            <a:r>
              <a:rPr lang="en-US" dirty="0"/>
              <a:t> </a:t>
            </a:r>
            <a:r>
              <a:rPr lang="en-US" dirty="0" err="1"/>
              <a:t>gegeven</a:t>
            </a:r>
            <a:r>
              <a:rPr lang="en-US" dirty="0"/>
              <a:t>. </a:t>
            </a:r>
            <a:r>
              <a:rPr lang="en-US" dirty="0" err="1"/>
              <a:t>Hierdoor</a:t>
            </a:r>
            <a:r>
              <a:rPr lang="en-US" dirty="0"/>
              <a:t> </a:t>
            </a:r>
            <a:r>
              <a:rPr lang="en-US" dirty="0" err="1"/>
              <a:t>heeft</a:t>
            </a:r>
            <a:r>
              <a:rPr lang="en-US" dirty="0"/>
              <a:t> de </a:t>
            </a:r>
            <a:r>
              <a:rPr lang="en-US" dirty="0" err="1"/>
              <a:t>Cliënt</a:t>
            </a:r>
            <a:r>
              <a:rPr lang="en-US" dirty="0"/>
              <a:t> </a:t>
            </a:r>
            <a:r>
              <a:rPr lang="en-US" dirty="0" err="1"/>
              <a:t>langer</a:t>
            </a:r>
            <a:r>
              <a:rPr lang="en-US" dirty="0"/>
              <a:t> </a:t>
            </a:r>
            <a:r>
              <a:rPr lang="en-US" dirty="0" err="1"/>
              <a:t>pijn</a:t>
            </a:r>
            <a:r>
              <a:rPr lang="en-US" dirty="0"/>
              <a:t> </a:t>
            </a:r>
            <a:r>
              <a:rPr lang="en-US" dirty="0" err="1"/>
              <a:t>en</a:t>
            </a:r>
            <a:r>
              <a:rPr lang="en-US" dirty="0"/>
              <a:t> </a:t>
            </a:r>
            <a:r>
              <a:rPr lang="en-US" dirty="0" err="1"/>
              <a:t>stijgt</a:t>
            </a:r>
            <a:r>
              <a:rPr lang="en-US" dirty="0"/>
              <a:t> de </a:t>
            </a:r>
            <a:r>
              <a:rPr lang="en-US" dirty="0" err="1"/>
              <a:t>bloedglucose</a:t>
            </a:r>
            <a:r>
              <a:rPr lang="en-US" dirty="0"/>
              <a:t>. </a:t>
            </a:r>
          </a:p>
          <a:p>
            <a:pPr defTabSz="914400">
              <a:lnSpc>
                <a:spcPct val="90000"/>
              </a:lnSpc>
              <a:spcAft>
                <a:spcPts val="600"/>
              </a:spcAft>
              <a:buClr>
                <a:schemeClr val="accent1"/>
              </a:buClr>
            </a:pPr>
            <a:endParaRPr lang="en-US" dirty="0"/>
          </a:p>
          <a:p>
            <a:pPr marL="285750" indent="-285750" defTabSz="914400">
              <a:lnSpc>
                <a:spcPct val="90000"/>
              </a:lnSpc>
              <a:spcAft>
                <a:spcPts val="600"/>
              </a:spcAft>
              <a:buClr>
                <a:schemeClr val="accent1"/>
              </a:buClr>
              <a:buFont typeface="Wingdings" panose="05000000000000000000" pitchFamily="2" charset="2"/>
              <a:buChar char="v"/>
            </a:pPr>
            <a:r>
              <a:rPr lang="en-US" dirty="0" err="1"/>
              <a:t>Een</a:t>
            </a:r>
            <a:r>
              <a:rPr lang="en-US" dirty="0"/>
              <a:t> </a:t>
            </a:r>
            <a:r>
              <a:rPr lang="en-US" dirty="0" err="1"/>
              <a:t>Medicatie</a:t>
            </a:r>
            <a:r>
              <a:rPr lang="en-US" dirty="0"/>
              <a:t> </a:t>
            </a:r>
            <a:r>
              <a:rPr lang="en-US" dirty="0" err="1"/>
              <a:t>Opdracht</a:t>
            </a:r>
            <a:r>
              <a:rPr lang="en-US" dirty="0"/>
              <a:t> (MO) is </a:t>
            </a:r>
            <a:r>
              <a:rPr lang="en-US" dirty="0" err="1"/>
              <a:t>niet</a:t>
            </a:r>
            <a:r>
              <a:rPr lang="en-US" dirty="0"/>
              <a:t> </a:t>
            </a:r>
            <a:r>
              <a:rPr lang="en-US" dirty="0" err="1"/>
              <a:t>uit</a:t>
            </a:r>
            <a:r>
              <a:rPr lang="en-US" dirty="0"/>
              <a:t> de printer </a:t>
            </a:r>
            <a:r>
              <a:rPr lang="en-US" dirty="0" err="1"/>
              <a:t>gekomen</a:t>
            </a:r>
            <a:r>
              <a:rPr lang="en-US" dirty="0"/>
              <a:t> </a:t>
            </a:r>
            <a:r>
              <a:rPr lang="en-US" dirty="0" err="1"/>
              <a:t>waardoor</a:t>
            </a:r>
            <a:r>
              <a:rPr lang="en-US" dirty="0"/>
              <a:t> </a:t>
            </a:r>
            <a:r>
              <a:rPr lang="en-US" dirty="0" err="1"/>
              <a:t>een</a:t>
            </a:r>
            <a:r>
              <a:rPr lang="en-US" dirty="0"/>
              <a:t> </a:t>
            </a:r>
            <a:r>
              <a:rPr lang="en-US" dirty="0" err="1"/>
              <a:t>Cliënt</a:t>
            </a:r>
            <a:r>
              <a:rPr lang="en-US" dirty="0"/>
              <a:t> </a:t>
            </a:r>
            <a:r>
              <a:rPr lang="en-US" dirty="0" err="1"/>
              <a:t>vijf</a:t>
            </a:r>
            <a:r>
              <a:rPr lang="en-US" dirty="0"/>
              <a:t> </a:t>
            </a:r>
            <a:r>
              <a:rPr lang="en-US" dirty="0" err="1"/>
              <a:t>dagen</a:t>
            </a:r>
            <a:r>
              <a:rPr lang="en-US" dirty="0"/>
              <a:t> </a:t>
            </a:r>
            <a:r>
              <a:rPr lang="en-US" dirty="0" err="1"/>
              <a:t>geen</a:t>
            </a:r>
            <a:r>
              <a:rPr lang="en-US" dirty="0"/>
              <a:t> </a:t>
            </a:r>
            <a:r>
              <a:rPr lang="en-US" dirty="0" err="1"/>
              <a:t>Sintrom</a:t>
            </a:r>
            <a:r>
              <a:rPr lang="en-US" dirty="0"/>
              <a:t> (</a:t>
            </a:r>
            <a:r>
              <a:rPr lang="en-US" dirty="0" err="1"/>
              <a:t>acenocoumarol</a:t>
            </a:r>
            <a:r>
              <a:rPr lang="en-US" dirty="0"/>
              <a:t>; </a:t>
            </a:r>
            <a:r>
              <a:rPr lang="en-US" dirty="0" err="1"/>
              <a:t>antistollingsmedicijn</a:t>
            </a:r>
            <a:r>
              <a:rPr lang="en-US" dirty="0"/>
              <a:t>) </a:t>
            </a:r>
            <a:r>
              <a:rPr lang="en-US" dirty="0" err="1"/>
              <a:t>heeft</a:t>
            </a:r>
            <a:r>
              <a:rPr lang="en-US" dirty="0"/>
              <a:t> </a:t>
            </a:r>
            <a:r>
              <a:rPr lang="en-US" dirty="0" err="1"/>
              <a:t>gehad</a:t>
            </a:r>
            <a:r>
              <a:rPr lang="en-US" dirty="0"/>
              <a:t>. De </a:t>
            </a:r>
            <a:r>
              <a:rPr lang="en-US" dirty="0" err="1"/>
              <a:t>gevolgen</a:t>
            </a:r>
            <a:r>
              <a:rPr lang="en-US" dirty="0"/>
              <a:t> </a:t>
            </a:r>
            <a:r>
              <a:rPr lang="en-US" dirty="0" err="1"/>
              <a:t>zijn</a:t>
            </a:r>
            <a:r>
              <a:rPr lang="en-US" dirty="0"/>
              <a:t> </a:t>
            </a:r>
            <a:r>
              <a:rPr lang="en-US" dirty="0" err="1"/>
              <a:t>onbekend</a:t>
            </a:r>
            <a:r>
              <a:rPr lang="en-US" dirty="0"/>
              <a:t>. </a:t>
            </a:r>
          </a:p>
        </p:txBody>
      </p:sp>
      <p:pic>
        <p:nvPicPr>
          <p:cNvPr id="6" name="Picture 5" descr="Close-up van ongeopende blisterverpakkingen voor pillen">
            <a:extLst>
              <a:ext uri="{FF2B5EF4-FFF2-40B4-BE49-F238E27FC236}">
                <a16:creationId xmlns:a16="http://schemas.microsoft.com/office/drawing/2014/main" id="{24756BDD-32B9-CC0A-FE1A-EE33D0D12237}"/>
              </a:ext>
            </a:extLst>
          </p:cNvPr>
          <p:cNvPicPr>
            <a:picLocks noChangeAspect="1"/>
          </p:cNvPicPr>
          <p:nvPr/>
        </p:nvPicPr>
        <p:blipFill rotWithShape="1">
          <a:blip r:embed="rId3"/>
          <a:srcRect l="30785" r="24733"/>
          <a:stretch/>
        </p:blipFill>
        <p:spPr>
          <a:xfrm>
            <a:off x="7552266" y="10"/>
            <a:ext cx="4639733" cy="6857990"/>
          </a:xfrm>
          <a:prstGeom prst="rect">
            <a:avLst/>
          </a:prstGeom>
        </p:spPr>
      </p:pic>
    </p:spTree>
    <p:extLst>
      <p:ext uri="{BB962C8B-B14F-4D97-AF65-F5344CB8AC3E}">
        <p14:creationId xmlns:p14="http://schemas.microsoft.com/office/powerpoint/2010/main" val="198166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A8180C-7DBA-4B9B-9AC9-1E9F4155F0CB}"/>
              </a:ext>
            </a:extLst>
          </p:cNvPr>
          <p:cNvSpPr>
            <a:spLocks noGrp="1"/>
          </p:cNvSpPr>
          <p:nvPr>
            <p:ph type="title"/>
          </p:nvPr>
        </p:nvSpPr>
        <p:spPr>
          <a:xfrm>
            <a:off x="1024129" y="585216"/>
            <a:ext cx="3779085" cy="1499616"/>
          </a:xfrm>
        </p:spPr>
        <p:txBody>
          <a:bodyPr>
            <a:normAutofit/>
          </a:bodyPr>
          <a:lstStyle/>
          <a:p>
            <a:r>
              <a:rPr lang="nl-NL">
                <a:solidFill>
                  <a:srgbClr val="FFFFFF"/>
                </a:solidFill>
              </a:rPr>
              <a:t>Inhoud presentatie:</a:t>
            </a:r>
          </a:p>
        </p:txBody>
      </p:sp>
      <p:cxnSp>
        <p:nvCxnSpPr>
          <p:cNvPr id="14" name="Straight Connector 10">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7B75B00-0874-4873-857A-A405841C7BB1}"/>
              </a:ext>
            </a:extLst>
          </p:cNvPr>
          <p:cNvSpPr>
            <a:spLocks noGrp="1"/>
          </p:cNvSpPr>
          <p:nvPr>
            <p:ph idx="1"/>
          </p:nvPr>
        </p:nvSpPr>
        <p:spPr>
          <a:xfrm>
            <a:off x="1024129" y="2286000"/>
            <a:ext cx="3791711" cy="3931920"/>
          </a:xfrm>
        </p:spPr>
        <p:txBody>
          <a:bodyPr>
            <a:normAutofit/>
          </a:bodyPr>
          <a:lstStyle/>
          <a:p>
            <a:pPr>
              <a:buFont typeface="Wingdings" panose="05000000000000000000" pitchFamily="2" charset="2"/>
              <a:buChar char="v"/>
            </a:pPr>
            <a:endParaRPr lang="nl-NL" dirty="0">
              <a:solidFill>
                <a:srgbClr val="FFFFFF"/>
              </a:solidFill>
            </a:endParaRPr>
          </a:p>
          <a:p>
            <a:pPr marL="0" indent="0">
              <a:buNone/>
            </a:pPr>
            <a:r>
              <a:rPr lang="nl-NL" dirty="0">
                <a:solidFill>
                  <a:srgbClr val="FFFFFF"/>
                </a:solidFill>
              </a:rPr>
              <a:t> Deel 1 van deze presentatie zal gaan over de wet en regelgeving rondom medicatie. BIG &amp; WGBO</a:t>
            </a:r>
          </a:p>
          <a:p>
            <a:pPr>
              <a:buFont typeface="Wingdings" panose="05000000000000000000" pitchFamily="2" charset="2"/>
              <a:buChar char="v"/>
            </a:pPr>
            <a:endParaRPr lang="nl-NL" dirty="0">
              <a:solidFill>
                <a:srgbClr val="FFFFFF"/>
              </a:solidFill>
            </a:endParaRPr>
          </a:p>
          <a:p>
            <a:pPr marL="0" indent="0">
              <a:buNone/>
            </a:pPr>
            <a:r>
              <a:rPr lang="nl-NL" dirty="0">
                <a:solidFill>
                  <a:srgbClr val="FFFFFF"/>
                </a:solidFill>
              </a:rPr>
              <a:t>Deel 2 van deze presentatie zal gaan over het medicatieproces zelf. </a:t>
            </a:r>
          </a:p>
        </p:txBody>
      </p:sp>
      <p:pic>
        <p:nvPicPr>
          <p:cNvPr id="4" name="Afbeelding 3">
            <a:extLst>
              <a:ext uri="{FF2B5EF4-FFF2-40B4-BE49-F238E27FC236}">
                <a16:creationId xmlns:a16="http://schemas.microsoft.com/office/drawing/2014/main" id="{2E53319D-5ACD-4702-B835-154D1A058EDF}"/>
              </a:ext>
            </a:extLst>
          </p:cNvPr>
          <p:cNvPicPr>
            <a:picLocks noChangeAspect="1"/>
          </p:cNvPicPr>
          <p:nvPr/>
        </p:nvPicPr>
        <p:blipFill>
          <a:blip r:embed="rId2"/>
          <a:stretch>
            <a:fillRect/>
          </a:stretch>
        </p:blipFill>
        <p:spPr>
          <a:xfrm>
            <a:off x="6332406" y="1011267"/>
            <a:ext cx="4835465" cy="4835465"/>
          </a:xfrm>
          <a:prstGeom prst="rect">
            <a:avLst/>
          </a:prstGeom>
        </p:spPr>
      </p:pic>
    </p:spTree>
    <p:extLst>
      <p:ext uri="{BB962C8B-B14F-4D97-AF65-F5344CB8AC3E}">
        <p14:creationId xmlns:p14="http://schemas.microsoft.com/office/powerpoint/2010/main" val="402022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7C9ABFB-47C0-4209-8582-CCE27BC6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3700" dirty="0"/>
              <a:t>Verantwoordelijkheden arts</a:t>
            </a:r>
          </a:p>
        </p:txBody>
      </p:sp>
      <p:cxnSp>
        <p:nvCxnSpPr>
          <p:cNvPr id="3081" name="Straight Connector 3080">
            <a:extLst>
              <a:ext uri="{FF2B5EF4-FFF2-40B4-BE49-F238E27FC236}">
                <a16:creationId xmlns:a16="http://schemas.microsoft.com/office/drawing/2014/main" id="{D3537B80-6184-48FB-ACA1-304647BA2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pPr>
              <a:buFont typeface="Wingdings" panose="05000000000000000000" pitchFamily="2" charset="2"/>
              <a:buChar char="v"/>
            </a:pPr>
            <a:r>
              <a:rPr lang="nl-NL" sz="1400" dirty="0"/>
              <a:t> Medicijnbeleid + juiste </a:t>
            </a:r>
            <a:r>
              <a:rPr lang="nl-NL" sz="1400" dirty="0" err="1"/>
              <a:t>medicatie-opdracht</a:t>
            </a:r>
            <a:endParaRPr lang="nl-NL" sz="1400" dirty="0"/>
          </a:p>
          <a:p>
            <a:pPr>
              <a:buFont typeface="Wingdings" panose="05000000000000000000" pitchFamily="2" charset="2"/>
              <a:buChar char="v"/>
            </a:pPr>
            <a:r>
              <a:rPr lang="nl-NL" sz="1400" dirty="0"/>
              <a:t> Verantwoordelijk voor eigen vergissing</a:t>
            </a:r>
          </a:p>
          <a:p>
            <a:pPr>
              <a:buFont typeface="Wingdings" panose="05000000000000000000" pitchFamily="2" charset="2"/>
              <a:buChar char="v"/>
            </a:pPr>
            <a:r>
              <a:rPr lang="nl-NL" sz="1400" dirty="0"/>
              <a:t> Registreren wijzigingen medicatie-overzicht</a:t>
            </a:r>
          </a:p>
          <a:p>
            <a:pPr marL="0" indent="0">
              <a:buNone/>
            </a:pPr>
            <a:endParaRPr lang="nl-NL" sz="1400" dirty="0"/>
          </a:p>
          <a:p>
            <a:pPr marL="0" indent="0">
              <a:buNone/>
            </a:pPr>
            <a:r>
              <a:rPr lang="nl-NL" sz="1400" b="1" u="sng" dirty="0"/>
              <a:t>Als bekwame Persoonlijk begeleider ben je mede verantwoordelijk : </a:t>
            </a:r>
          </a:p>
          <a:p>
            <a:pPr>
              <a:buFont typeface="Wingdings" panose="05000000000000000000" pitchFamily="2" charset="2"/>
              <a:buChar char="v"/>
            </a:pPr>
            <a:r>
              <a:rPr lang="nl-NL" sz="1400" dirty="0"/>
              <a:t> als je ziet dat de arts zich vergist en dit niet meldt</a:t>
            </a:r>
          </a:p>
          <a:p>
            <a:pPr>
              <a:buFont typeface="Wingdings" panose="05000000000000000000" pitchFamily="2" charset="2"/>
              <a:buChar char="v"/>
            </a:pPr>
            <a:r>
              <a:rPr lang="nl-NL" sz="1400" dirty="0"/>
              <a:t> als je de instructies van de arts niet goed hebt begrepen en toch handelt</a:t>
            </a:r>
          </a:p>
          <a:p>
            <a:pPr>
              <a:buFont typeface="Wingdings" panose="05000000000000000000" pitchFamily="2" charset="2"/>
              <a:buChar char="v"/>
            </a:pPr>
            <a:r>
              <a:rPr lang="nl-NL" sz="1400" dirty="0"/>
              <a:t> als je geen rekening houdt met verslechtering van de  zorgvrager met geven van de voorgeschreven medicijnen</a:t>
            </a:r>
          </a:p>
          <a:p>
            <a:pPr>
              <a:buFont typeface="Arial" panose="020B0604020202020204" pitchFamily="34" charset="0"/>
              <a:buChar char="•"/>
            </a:pPr>
            <a:endParaRPr lang="nl-NL" sz="1400" dirty="0"/>
          </a:p>
        </p:txBody>
      </p:sp>
      <p:pic>
        <p:nvPicPr>
          <p:cNvPr id="3074"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l="3493" r="11991"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6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Verantwoordelijkheden (persoonlijk) begeleider:</a:t>
            </a:r>
          </a:p>
        </p:txBody>
      </p:sp>
      <p:pic>
        <p:nvPicPr>
          <p:cNvPr id="4098" name="Picture 2" descr="Afbeeldingsresultaat voor verpleegkundige man"/>
          <p:cNvPicPr>
            <a:picLocks noChangeAspect="1" noChangeArrowheads="1"/>
          </p:cNvPicPr>
          <p:nvPr/>
        </p:nvPicPr>
        <p:blipFill rotWithShape="1">
          <a:blip r:embed="rId3">
            <a:extLst>
              <a:ext uri="{28A0092B-C50C-407E-A947-70E740481C1C}">
                <a14:useLocalDpi xmlns:a14="http://schemas.microsoft.com/office/drawing/2010/main" val="0"/>
              </a:ext>
            </a:extLst>
          </a:blip>
          <a:srcRect r="1" b="2442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v"/>
            </a:pPr>
            <a:r>
              <a:rPr lang="nl-NL" sz="2000" dirty="0">
                <a:solidFill>
                  <a:srgbClr val="FFFFFF"/>
                </a:solidFill>
              </a:rPr>
              <a:t> kennis van medicatiebeleid als je moet/mag toedienen</a:t>
            </a:r>
          </a:p>
          <a:p>
            <a:pPr>
              <a:buFont typeface="Wingdings" panose="05000000000000000000" pitchFamily="2" charset="2"/>
              <a:buChar char="v"/>
            </a:pPr>
            <a:r>
              <a:rPr lang="nl-NL" sz="2000" dirty="0">
                <a:solidFill>
                  <a:srgbClr val="FFFFFF"/>
                </a:solidFill>
              </a:rPr>
              <a:t>registreren op een deellijst</a:t>
            </a:r>
          </a:p>
          <a:p>
            <a:pPr>
              <a:buFont typeface="Wingdings" panose="05000000000000000000" pitchFamily="2" charset="2"/>
              <a:buChar char="v"/>
            </a:pPr>
            <a:r>
              <a:rPr lang="nl-NL" sz="2000" dirty="0">
                <a:solidFill>
                  <a:srgbClr val="FFFFFF"/>
                </a:solidFill>
              </a:rPr>
              <a:t> signalering juist medicijngebruik</a:t>
            </a:r>
          </a:p>
          <a:p>
            <a:pPr>
              <a:buFont typeface="Wingdings" panose="05000000000000000000" pitchFamily="2" charset="2"/>
              <a:buChar char="v"/>
            </a:pPr>
            <a:r>
              <a:rPr lang="nl-NL" sz="2000" dirty="0">
                <a:solidFill>
                  <a:srgbClr val="FFFFFF"/>
                </a:solidFill>
              </a:rPr>
              <a:t> zo nodig geven van advies en instructie</a:t>
            </a:r>
          </a:p>
          <a:p>
            <a:pPr>
              <a:buFont typeface="Wingdings" panose="05000000000000000000" pitchFamily="2" charset="2"/>
              <a:buChar char="v"/>
            </a:pPr>
            <a:r>
              <a:rPr lang="nl-NL" sz="2000" dirty="0">
                <a:solidFill>
                  <a:srgbClr val="FFFFFF"/>
                </a:solidFill>
              </a:rPr>
              <a:t> registreren afspraken in dossier</a:t>
            </a:r>
          </a:p>
          <a:p>
            <a:pPr>
              <a:buFont typeface="Wingdings" panose="05000000000000000000" pitchFamily="2" charset="2"/>
              <a:buChar char="v"/>
            </a:pPr>
            <a:r>
              <a:rPr lang="nl-NL" sz="2000" dirty="0">
                <a:solidFill>
                  <a:srgbClr val="FFFFFF"/>
                </a:solidFill>
              </a:rPr>
              <a:t>Observeren gezondheidstoestand</a:t>
            </a:r>
          </a:p>
        </p:txBody>
      </p:sp>
    </p:spTree>
    <p:extLst>
      <p:ext uri="{BB962C8B-B14F-4D97-AF65-F5344CB8AC3E}">
        <p14:creationId xmlns:p14="http://schemas.microsoft.com/office/powerpoint/2010/main" val="28880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5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Verantwoordelijkheden Cliënt / patiënt</a:t>
            </a:r>
          </a:p>
        </p:txBody>
      </p:sp>
      <p:pic>
        <p:nvPicPr>
          <p:cNvPr id="5122"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r="1" b="1216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9319" y="917725"/>
            <a:ext cx="3424739" cy="4852362"/>
          </a:xfrm>
        </p:spPr>
        <p:txBody>
          <a:bodyPr anchor="ctr">
            <a:normAutofit/>
          </a:bodyPr>
          <a:lstStyle/>
          <a:p>
            <a:pPr>
              <a:buFont typeface="Arial" panose="020B0604020202020204" pitchFamily="34" charset="0"/>
              <a:buChar char="•"/>
            </a:pPr>
            <a:r>
              <a:rPr lang="nl-NL">
                <a:solidFill>
                  <a:srgbClr val="FFFFFF"/>
                </a:solidFill>
              </a:rPr>
              <a:t> Naleven medicijnvoorschriften</a:t>
            </a:r>
          </a:p>
          <a:p>
            <a:pPr>
              <a:buFont typeface="Arial" panose="020B0604020202020204" pitchFamily="34" charset="0"/>
              <a:buChar char="•"/>
            </a:pPr>
            <a:r>
              <a:rPr lang="nl-NL">
                <a:solidFill>
                  <a:srgbClr val="FFFFFF"/>
                </a:solidFill>
              </a:rPr>
              <a:t> Zelfmedicatie/medicatie in eigen beheer</a:t>
            </a:r>
          </a:p>
        </p:txBody>
      </p:sp>
    </p:spTree>
    <p:extLst>
      <p:ext uri="{BB962C8B-B14F-4D97-AF65-F5344CB8AC3E}">
        <p14:creationId xmlns:p14="http://schemas.microsoft.com/office/powerpoint/2010/main" val="92085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C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Belangrijke controlepunten bij Delen medicijnen:</a:t>
            </a:r>
          </a:p>
        </p:txBody>
      </p:sp>
      <p:pic>
        <p:nvPicPr>
          <p:cNvPr id="8194" name="Picture 2" descr="Afbeeldingsresultaat voor controle vervaldatum medicijnen"/>
          <p:cNvPicPr>
            <a:picLocks noChangeAspect="1" noChangeArrowheads="1"/>
          </p:cNvPicPr>
          <p:nvPr/>
        </p:nvPicPr>
        <p:blipFill rotWithShape="1">
          <a:blip r:embed="rId3">
            <a:extLst>
              <a:ext uri="{28A0092B-C50C-407E-A947-70E740481C1C}">
                <a14:useLocalDpi xmlns:a14="http://schemas.microsoft.com/office/drawing/2010/main" val="0"/>
              </a:ext>
            </a:extLst>
          </a:blip>
          <a:srcRect r="1" b="95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v"/>
            </a:pPr>
            <a:r>
              <a:rPr lang="nl-NL">
                <a:solidFill>
                  <a:srgbClr val="FFFFFF"/>
                </a:solidFill>
                <a:ea typeface="ＭＳ Ｐゴシック" panose="020B0600070205080204" pitchFamily="34" charset="-128"/>
              </a:rPr>
              <a:t> Identiteit van de cliënt (naam, voorletter, geboortedatum)</a:t>
            </a:r>
          </a:p>
          <a:p>
            <a:pPr>
              <a:buFont typeface="Wingdings" panose="05000000000000000000" pitchFamily="2" charset="2"/>
              <a:buChar char="v"/>
            </a:pPr>
            <a:r>
              <a:rPr lang="nl-NL">
                <a:solidFill>
                  <a:srgbClr val="FFFFFF"/>
                </a:solidFill>
                <a:ea typeface="ＭＳ Ｐゴシック" panose="020B0600070205080204" pitchFamily="34" charset="-128"/>
              </a:rPr>
              <a:t> Naam medicijn (stofnaam)</a:t>
            </a:r>
          </a:p>
          <a:p>
            <a:pPr>
              <a:buFont typeface="Wingdings" panose="05000000000000000000" pitchFamily="2" charset="2"/>
              <a:buChar char="v"/>
            </a:pPr>
            <a:r>
              <a:rPr lang="nl-NL">
                <a:solidFill>
                  <a:srgbClr val="FFFFFF"/>
                </a:solidFill>
                <a:ea typeface="ＭＳ Ｐゴシック" panose="020B0600070205080204" pitchFamily="34" charset="-128"/>
              </a:rPr>
              <a:t> Sterkte</a:t>
            </a:r>
          </a:p>
          <a:p>
            <a:pPr>
              <a:buFont typeface="Wingdings" panose="05000000000000000000" pitchFamily="2" charset="2"/>
              <a:buChar char="v"/>
            </a:pPr>
            <a:r>
              <a:rPr lang="nl-NL">
                <a:solidFill>
                  <a:srgbClr val="FFFFFF"/>
                </a:solidFill>
                <a:ea typeface="ＭＳ Ｐゴシック" panose="020B0600070205080204" pitchFamily="34" charset="-128"/>
              </a:rPr>
              <a:t> Dosis</a:t>
            </a:r>
          </a:p>
          <a:p>
            <a:pPr>
              <a:buFont typeface="Wingdings" panose="05000000000000000000" pitchFamily="2" charset="2"/>
              <a:buChar char="v"/>
            </a:pPr>
            <a:r>
              <a:rPr lang="nl-NL">
                <a:solidFill>
                  <a:srgbClr val="FFFFFF"/>
                </a:solidFill>
                <a:ea typeface="ＭＳ Ｐゴシック" panose="020B0600070205080204" pitchFamily="34" charset="-128"/>
              </a:rPr>
              <a:t> Vervaldatum</a:t>
            </a:r>
          </a:p>
          <a:p>
            <a:pPr>
              <a:buFont typeface="Wingdings" panose="05000000000000000000" pitchFamily="2" charset="2"/>
              <a:buChar char="v"/>
            </a:pPr>
            <a:r>
              <a:rPr lang="nl-NL">
                <a:solidFill>
                  <a:srgbClr val="FFFFFF"/>
                </a:solidFill>
                <a:ea typeface="ＭＳ Ｐゴシック" panose="020B0600070205080204" pitchFamily="34" charset="-128"/>
              </a:rPr>
              <a:t> Juiste wijze van bewaren </a:t>
            </a:r>
          </a:p>
          <a:p>
            <a:pPr>
              <a:buFont typeface="Wingdings" panose="05000000000000000000" pitchFamily="2" charset="2"/>
              <a:buChar char="v"/>
            </a:pPr>
            <a:r>
              <a:rPr lang="nl-NL">
                <a:solidFill>
                  <a:srgbClr val="FFFFFF"/>
                </a:solidFill>
                <a:ea typeface="ＭＳ Ｐゴシック" panose="020B0600070205080204" pitchFamily="34" charset="-128"/>
              </a:rPr>
              <a:t> Toedieningstijdstip</a:t>
            </a:r>
          </a:p>
          <a:p>
            <a:pPr>
              <a:buFont typeface="Wingdings" panose="05000000000000000000" pitchFamily="2" charset="2"/>
              <a:buChar char="v"/>
            </a:pPr>
            <a:r>
              <a:rPr lang="nl-NL">
                <a:solidFill>
                  <a:srgbClr val="FFFFFF"/>
                </a:solidFill>
                <a:ea typeface="ＭＳ Ｐゴシック" panose="020B0600070205080204" pitchFamily="34" charset="-128"/>
              </a:rPr>
              <a:t> Toedieningswijze</a:t>
            </a:r>
            <a:endParaRPr lang="nl-NL">
              <a:solidFill>
                <a:srgbClr val="FFFFFF"/>
              </a:solidFill>
            </a:endParaRPr>
          </a:p>
        </p:txBody>
      </p:sp>
    </p:spTree>
    <p:extLst>
      <p:ext uri="{BB962C8B-B14F-4D97-AF65-F5344CB8AC3E}">
        <p14:creationId xmlns:p14="http://schemas.microsoft.com/office/powerpoint/2010/main" val="4042881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a:normAutofit/>
          </a:bodyPr>
          <a:lstStyle/>
          <a:p>
            <a:r>
              <a:rPr lang="nl-NL" sz="4600"/>
              <a:t>Belangrijke controlepunten BIJ DELEN MEDICIJNEN:</a:t>
            </a:r>
          </a:p>
        </p:txBody>
      </p:sp>
      <p:sp>
        <p:nvSpPr>
          <p:cNvPr id="3" name="Tijdelijke aanduiding voor inhoud 2"/>
          <p:cNvSpPr>
            <a:spLocks noGrp="1"/>
          </p:cNvSpPr>
          <p:nvPr>
            <p:ph idx="1"/>
          </p:nvPr>
        </p:nvSpPr>
        <p:spPr>
          <a:xfrm>
            <a:off x="1024128" y="2286000"/>
            <a:ext cx="6066818" cy="4023360"/>
          </a:xfrm>
        </p:spPr>
        <p:txBody>
          <a:bodyPr>
            <a:normAutofit fontScale="92500" lnSpcReduction="10000"/>
          </a:bodyPr>
          <a:lstStyle/>
          <a:p>
            <a:pPr>
              <a:buFont typeface="Wingdings" panose="05000000000000000000" pitchFamily="2" charset="2"/>
              <a:buChar char="v"/>
            </a:pPr>
            <a:r>
              <a:rPr lang="nl-NL" dirty="0">
                <a:ea typeface="ＭＳ Ｐゴシック" panose="020B0600070205080204" pitchFamily="34" charset="-128"/>
              </a:rPr>
              <a:t> Gezondheidstoestand </a:t>
            </a:r>
          </a:p>
          <a:p>
            <a:pPr>
              <a:buFont typeface="Wingdings" panose="05000000000000000000" pitchFamily="2" charset="2"/>
              <a:buChar char="v"/>
            </a:pPr>
            <a:r>
              <a:rPr lang="nl-NL" dirty="0">
                <a:ea typeface="ＭＳ Ｐゴシック" panose="020B0600070205080204" pitchFamily="34" charset="-128"/>
              </a:rPr>
              <a:t> Daadwerkelijk inname</a:t>
            </a:r>
          </a:p>
          <a:p>
            <a:pPr>
              <a:buFont typeface="Wingdings" panose="05000000000000000000" pitchFamily="2" charset="2"/>
              <a:buChar char="v"/>
            </a:pPr>
            <a:r>
              <a:rPr lang="nl-NL" dirty="0">
                <a:ea typeface="ＭＳ Ｐゴシック" panose="020B0600070205080204" pitchFamily="34" charset="-128"/>
              </a:rPr>
              <a:t> Dubbelcheck (bij risicovolle medicatie die niet individueel is verpakt; denk aan middelen tegen kanker</a:t>
            </a:r>
            <a:r>
              <a:rPr lang="nl-NL">
                <a:ea typeface="ＭＳ Ｐゴシック" panose="020B0600070205080204" pitchFamily="34" charset="-128"/>
              </a:rPr>
              <a:t>/insuline)</a:t>
            </a:r>
          </a:p>
          <a:p>
            <a:pPr>
              <a:buFont typeface="Wingdings" panose="05000000000000000000" pitchFamily="2" charset="2"/>
              <a:buChar char="v"/>
            </a:pPr>
            <a:r>
              <a:rPr lang="nl-NL" dirty="0">
                <a:ea typeface="ＭＳ Ｐゴシック" panose="020B0600070205080204" pitchFamily="34" charset="-128"/>
              </a:rPr>
              <a:t> Indicatie</a:t>
            </a:r>
          </a:p>
          <a:p>
            <a:pPr>
              <a:buFont typeface="Wingdings" panose="05000000000000000000" pitchFamily="2" charset="2"/>
              <a:buChar char="v"/>
            </a:pPr>
            <a:r>
              <a:rPr lang="nl-NL" dirty="0">
                <a:ea typeface="ＭＳ Ｐゴシック" panose="020B0600070205080204" pitchFamily="34" charset="-128"/>
              </a:rPr>
              <a:t> Werking </a:t>
            </a:r>
          </a:p>
          <a:p>
            <a:pPr>
              <a:buFont typeface="Wingdings" panose="05000000000000000000" pitchFamily="2" charset="2"/>
              <a:buChar char="v"/>
            </a:pPr>
            <a:r>
              <a:rPr lang="nl-NL" dirty="0">
                <a:ea typeface="ＭＳ Ｐゴシック" panose="020B0600070205080204" pitchFamily="34" charset="-128"/>
              </a:rPr>
              <a:t> Bijwerkingen </a:t>
            </a:r>
          </a:p>
          <a:p>
            <a:pPr>
              <a:buFont typeface="Wingdings" panose="05000000000000000000" pitchFamily="2" charset="2"/>
              <a:buChar char="v"/>
            </a:pPr>
            <a:r>
              <a:rPr lang="nl-NL" dirty="0">
                <a:ea typeface="ＭＳ Ｐゴシック" panose="020B0600070205080204" pitchFamily="34" charset="-128"/>
              </a:rPr>
              <a:t> Contra-indicatie</a:t>
            </a:r>
          </a:p>
          <a:p>
            <a:pPr>
              <a:buFont typeface="Wingdings" panose="05000000000000000000" pitchFamily="2" charset="2"/>
              <a:buChar char="v"/>
            </a:pPr>
            <a:r>
              <a:rPr lang="nl-NL" dirty="0">
                <a:ea typeface="ＭＳ Ｐゴシック" panose="020B0600070205080204" pitchFamily="34" charset="-128"/>
              </a:rPr>
              <a:t> Bijzonderheden</a:t>
            </a:r>
          </a:p>
          <a:p>
            <a:pPr>
              <a:buFont typeface="Arial" panose="020B0604020202020204" pitchFamily="34" charset="0"/>
              <a:buChar char="•"/>
            </a:pPr>
            <a:endParaRPr lang="nl-NL" dirty="0">
              <a:latin typeface="+mj-lt"/>
            </a:endParaRPr>
          </a:p>
        </p:txBody>
      </p:sp>
      <p:pic>
        <p:nvPicPr>
          <p:cNvPr id="4" name="Afbeelding 3">
            <a:extLst>
              <a:ext uri="{FF2B5EF4-FFF2-40B4-BE49-F238E27FC236}">
                <a16:creationId xmlns:a16="http://schemas.microsoft.com/office/drawing/2014/main" id="{430F02FA-D32F-4C3E-A9D6-2210ACD1EC90}"/>
              </a:ext>
            </a:extLst>
          </p:cNvPr>
          <p:cNvPicPr>
            <a:picLocks noChangeAspect="1"/>
          </p:cNvPicPr>
          <p:nvPr/>
        </p:nvPicPr>
        <p:blipFill rotWithShape="1">
          <a:blip r:embed="rId3"/>
          <a:srcRect l="23263" r="31577" b="-1"/>
          <a:stretch/>
        </p:blipFill>
        <p:spPr>
          <a:xfrm>
            <a:off x="7552266" y="10"/>
            <a:ext cx="4639733" cy="6857990"/>
          </a:xfrm>
          <a:prstGeom prst="rect">
            <a:avLst/>
          </a:prstGeom>
        </p:spPr>
      </p:pic>
    </p:spTree>
    <p:extLst>
      <p:ext uri="{BB962C8B-B14F-4D97-AF65-F5344CB8AC3E}">
        <p14:creationId xmlns:p14="http://schemas.microsoft.com/office/powerpoint/2010/main" val="399244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a:normAutofit/>
          </a:bodyPr>
          <a:lstStyle/>
          <a:p>
            <a:r>
              <a:rPr lang="nl-NL" dirty="0"/>
              <a:t>Observeren/rapporteren:</a:t>
            </a:r>
          </a:p>
        </p:txBody>
      </p:sp>
      <p:sp>
        <p:nvSpPr>
          <p:cNvPr id="3" name="Tijdelijke aanduiding voor inhoud 2"/>
          <p:cNvSpPr>
            <a:spLocks noGrp="1"/>
          </p:cNvSpPr>
          <p:nvPr>
            <p:ph idx="1"/>
          </p:nvPr>
        </p:nvSpPr>
        <p:spPr>
          <a:xfrm>
            <a:off x="1024128" y="2286000"/>
            <a:ext cx="6066818" cy="4023360"/>
          </a:xfrm>
        </p:spPr>
        <p:txBody>
          <a:bodyPr>
            <a:normAutofit/>
          </a:bodyPr>
          <a:lstStyle/>
          <a:p>
            <a:pPr>
              <a:buFont typeface="Wingdings" panose="05000000000000000000" pitchFamily="2" charset="2"/>
              <a:buChar char="v"/>
            </a:pPr>
            <a:r>
              <a:rPr lang="nl-NL">
                <a:ea typeface="ＭＳ Ｐゴシック" panose="020B0600070205080204" pitchFamily="34" charset="-128"/>
              </a:rPr>
              <a:t> Als begeleider ben jij verantwoordelijk voor wat je geeft.</a:t>
            </a:r>
          </a:p>
          <a:p>
            <a:pPr>
              <a:buFont typeface="Wingdings" panose="05000000000000000000" pitchFamily="2" charset="2"/>
              <a:buChar char="v"/>
            </a:pPr>
            <a:r>
              <a:rPr lang="nl-NL">
                <a:ea typeface="ＭＳ Ｐゴシック" panose="020B0600070205080204" pitchFamily="34" charset="-128"/>
              </a:rPr>
              <a:t> Je controleert daarom altijd hoe het met je cliënt gaat nadat je medicijnen gegeven hebt. En rapporteert zo nodig over de medicijnen.</a:t>
            </a:r>
          </a:p>
          <a:p>
            <a:pPr>
              <a:buFont typeface="Wingdings" panose="05000000000000000000" pitchFamily="2" charset="2"/>
              <a:buChar char="v"/>
            </a:pPr>
            <a:r>
              <a:rPr lang="nl-NL">
                <a:ea typeface="ＭＳ Ｐゴシック" panose="020B0600070205080204" pitchFamily="34" charset="-128"/>
              </a:rPr>
              <a:t>Zijn er bijwerkingen of een allergische reactie schakel je een arts in! </a:t>
            </a:r>
            <a:endParaRPr lang="nl-NL"/>
          </a:p>
        </p:txBody>
      </p:sp>
      <p:pic>
        <p:nvPicPr>
          <p:cNvPr id="5" name="Picture 4" descr="Bureau met een stethoscoop en een computertoetsenbord">
            <a:extLst>
              <a:ext uri="{FF2B5EF4-FFF2-40B4-BE49-F238E27FC236}">
                <a16:creationId xmlns:a16="http://schemas.microsoft.com/office/drawing/2014/main" id="{5F5C218D-782F-659B-710A-FFECE151337C}"/>
              </a:ext>
            </a:extLst>
          </p:cNvPr>
          <p:cNvPicPr>
            <a:picLocks noChangeAspect="1"/>
          </p:cNvPicPr>
          <p:nvPr/>
        </p:nvPicPr>
        <p:blipFill rotWithShape="1">
          <a:blip r:embed="rId3"/>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149537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D4CCBC-07CF-847F-CC74-D401D5299725}"/>
              </a:ext>
            </a:extLst>
          </p:cNvPr>
          <p:cNvSpPr>
            <a:spLocks noGrp="1"/>
          </p:cNvSpPr>
          <p:nvPr>
            <p:ph type="title"/>
          </p:nvPr>
        </p:nvSpPr>
        <p:spPr>
          <a:xfrm>
            <a:off x="643468" y="643467"/>
            <a:ext cx="3415612" cy="5571066"/>
          </a:xfrm>
        </p:spPr>
        <p:txBody>
          <a:bodyPr>
            <a:normAutofit/>
          </a:bodyPr>
          <a:lstStyle/>
          <a:p>
            <a:r>
              <a:rPr lang="nl-NL">
                <a:solidFill>
                  <a:srgbClr val="FFFFFF"/>
                </a:solidFill>
              </a:rPr>
              <a:t>5 j’s</a:t>
            </a:r>
          </a:p>
        </p:txBody>
      </p:sp>
      <p:graphicFrame>
        <p:nvGraphicFramePr>
          <p:cNvPr id="5" name="Tijdelijke aanduiding voor inhoud 2">
            <a:extLst>
              <a:ext uri="{FF2B5EF4-FFF2-40B4-BE49-F238E27FC236}">
                <a16:creationId xmlns:a16="http://schemas.microsoft.com/office/drawing/2014/main" id="{632150F3-A48D-48D3-E73D-490F45B98F19}"/>
              </a:ext>
            </a:extLst>
          </p:cNvPr>
          <p:cNvGraphicFramePr>
            <a:graphicFrameLocks noGrp="1"/>
          </p:cNvGraphicFramePr>
          <p:nvPr>
            <p:ph idx="1"/>
            <p:extLst>
              <p:ext uri="{D42A27DB-BD31-4B8C-83A1-F6EECF244321}">
                <p14:modId xmlns:p14="http://schemas.microsoft.com/office/powerpoint/2010/main" val="35539771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30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04EE15-816F-6472-7A6B-33A4CEE610EE}"/>
              </a:ext>
            </a:extLst>
          </p:cNvPr>
          <p:cNvSpPr>
            <a:spLocks noGrp="1"/>
          </p:cNvSpPr>
          <p:nvPr>
            <p:ph type="title"/>
          </p:nvPr>
        </p:nvSpPr>
        <p:spPr>
          <a:xfrm>
            <a:off x="1024128" y="585216"/>
            <a:ext cx="8018272" cy="1499616"/>
          </a:xfrm>
        </p:spPr>
        <p:txBody>
          <a:bodyPr>
            <a:normAutofit/>
          </a:bodyPr>
          <a:lstStyle/>
          <a:p>
            <a:r>
              <a:rPr lang="nl-NL"/>
              <a:t>Voorbereiding voor volgende les</a:t>
            </a:r>
            <a:endParaRPr lang="nl-NL" dirty="0"/>
          </a:p>
        </p:txBody>
      </p:sp>
      <p:cxnSp>
        <p:nvCxnSpPr>
          <p:cNvPr id="16"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9F766C3-20B0-36C8-D1C8-F89B94DF6840}"/>
              </a:ext>
            </a:extLst>
          </p:cNvPr>
          <p:cNvSpPr>
            <a:spLocks noGrp="1"/>
          </p:cNvSpPr>
          <p:nvPr>
            <p:ph idx="1"/>
          </p:nvPr>
        </p:nvSpPr>
        <p:spPr>
          <a:xfrm>
            <a:off x="1024128" y="2286000"/>
            <a:ext cx="8018271" cy="4023360"/>
          </a:xfrm>
        </p:spPr>
        <p:txBody>
          <a:bodyPr>
            <a:normAutofit/>
          </a:bodyPr>
          <a:lstStyle/>
          <a:p>
            <a:r>
              <a:rPr lang="nl-NL" dirty="0"/>
              <a:t>Voorbereidingsopdracht  volgende les: </a:t>
            </a:r>
          </a:p>
          <a:p>
            <a:r>
              <a:rPr lang="nl-NL" dirty="0"/>
              <a:t>Ga bij jouw werkplek op onderzoek uit:</a:t>
            </a:r>
          </a:p>
          <a:p>
            <a:pPr marL="0" indent="0">
              <a:buNone/>
            </a:pPr>
            <a:r>
              <a:rPr lang="nl-NL" b="1" dirty="0"/>
              <a:t>Welke medicatie komt er voor?</a:t>
            </a:r>
          </a:p>
          <a:p>
            <a:r>
              <a:rPr lang="nl-NL" b="1" dirty="0"/>
              <a:t>Onder welke groep valt dit medicijn? (</a:t>
            </a:r>
            <a:r>
              <a:rPr lang="nl-NL" dirty="0"/>
              <a:t>Antibiotica/</a:t>
            </a:r>
            <a:r>
              <a:rPr lang="nl-NL"/>
              <a:t>Anti epileptica/</a:t>
            </a:r>
            <a:r>
              <a:rPr lang="nl-NL" dirty="0"/>
              <a:t>Laxantia/Luchtwegmedicatie/Psychofarmaca/</a:t>
            </a:r>
            <a:r>
              <a:rPr lang="nl-NL"/>
              <a:t>Anti coagulatie/Insuline </a:t>
            </a:r>
            <a:r>
              <a:rPr lang="nl-NL" b="1"/>
              <a:t>)</a:t>
            </a:r>
            <a:endParaRPr lang="nl-NL" b="1" dirty="0"/>
          </a:p>
          <a:p>
            <a:r>
              <a:rPr lang="nl-NL" dirty="0"/>
              <a:t>Neem deze uitwerking van de verschillende medicijnen/ hoofdgroepen mee naar de les.</a:t>
            </a:r>
          </a:p>
          <a:p>
            <a:endParaRPr lang="nl-NL" dirty="0"/>
          </a:p>
        </p:txBody>
      </p:sp>
      <p:sp>
        <p:nvSpPr>
          <p:cNvPr id="17"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82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79E7F03-FAB0-4F9A-8B40-98F4E81A1224}"/>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t>Wat heb je voor nieuws gehoord? </a:t>
            </a:r>
          </a:p>
        </p:txBody>
      </p:sp>
      <p:pic>
        <p:nvPicPr>
          <p:cNvPr id="4" name="Tijdelijke aanduiding voor inhoud 3">
            <a:extLst>
              <a:ext uri="{FF2B5EF4-FFF2-40B4-BE49-F238E27FC236}">
                <a16:creationId xmlns:a16="http://schemas.microsoft.com/office/drawing/2014/main" id="{0B7B25C2-C82C-40F9-BE8B-CC9880FC7C09}"/>
              </a:ext>
            </a:extLst>
          </p:cNvPr>
          <p:cNvPicPr>
            <a:picLocks noChangeAspect="1"/>
          </p:cNvPicPr>
          <p:nvPr/>
        </p:nvPicPr>
        <p:blipFill rotWithShape="1">
          <a:blip r:embed="rId4"/>
          <a:srcRect t="16375" b="27446"/>
          <a:stretch/>
        </p:blipFill>
        <p:spPr>
          <a:xfrm>
            <a:off x="20" y="10"/>
            <a:ext cx="12191980" cy="4571990"/>
          </a:xfrm>
          <a:prstGeom prst="rect">
            <a:avLst/>
          </a:prstGeom>
        </p:spPr>
      </p:pic>
    </p:spTree>
    <p:extLst>
      <p:ext uri="{BB962C8B-B14F-4D97-AF65-F5344CB8AC3E}">
        <p14:creationId xmlns:p14="http://schemas.microsoft.com/office/powerpoint/2010/main" val="390798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35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B54788-4744-4E2B-B711-B94E57B0FC93}"/>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Wat is de wet BIG?</a:t>
            </a:r>
            <a:br>
              <a:rPr lang="nl-NL" dirty="0">
                <a:solidFill>
                  <a:srgbClr val="FFFFFF"/>
                </a:solidFill>
              </a:rPr>
            </a:br>
            <a:r>
              <a:rPr lang="nl-NL" dirty="0">
                <a:solidFill>
                  <a:srgbClr val="FFFFFF"/>
                </a:solidFill>
              </a:rPr>
              <a:t>Wat weet je hier van? </a:t>
            </a:r>
          </a:p>
        </p:txBody>
      </p:sp>
      <p:pic>
        <p:nvPicPr>
          <p:cNvPr id="4" name="Afbeelding 3">
            <a:extLst>
              <a:ext uri="{FF2B5EF4-FFF2-40B4-BE49-F238E27FC236}">
                <a16:creationId xmlns:a16="http://schemas.microsoft.com/office/drawing/2014/main" id="{CFE207EE-6274-415B-BAE5-9F2994E553B8}"/>
              </a:ext>
            </a:extLst>
          </p:cNvPr>
          <p:cNvPicPr>
            <a:picLocks noChangeAspect="1"/>
          </p:cNvPicPr>
          <p:nvPr/>
        </p:nvPicPr>
        <p:blipFill rotWithShape="1">
          <a:blip r:embed="rId2"/>
          <a:srcRect t="17846"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B2FB38E-38C5-48A0-888F-34F468A5FEF6}"/>
              </a:ext>
            </a:extLst>
          </p:cNvPr>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v"/>
            </a:pPr>
            <a:r>
              <a:rPr lang="nl-NL" sz="1700" dirty="0">
                <a:solidFill>
                  <a:srgbClr val="FFFFFF"/>
                </a:solidFill>
              </a:rPr>
              <a:t>B.I.G. is de wet op de BEROEPEN INDIVIDUELE GEZONDHEIDSZORG.</a:t>
            </a:r>
          </a:p>
          <a:p>
            <a:pPr>
              <a:buFont typeface="Wingdings" panose="05000000000000000000" pitchFamily="2" charset="2"/>
              <a:buChar char="v"/>
            </a:pPr>
            <a:r>
              <a:rPr lang="nl-NL" sz="1700" dirty="0">
                <a:solidFill>
                  <a:srgbClr val="FFFFFF"/>
                </a:solidFill>
              </a:rPr>
              <a:t>Deze wet is ontworpen in 1993 met als doel de cliënt te beschermen tegen ondeskundig handelen.</a:t>
            </a:r>
          </a:p>
          <a:p>
            <a:pPr>
              <a:buFont typeface="Wingdings" panose="05000000000000000000" pitchFamily="2" charset="2"/>
              <a:buChar char="v"/>
            </a:pPr>
            <a:r>
              <a:rPr lang="nl-NL" sz="1700" dirty="0">
                <a:solidFill>
                  <a:srgbClr val="FFFFFF"/>
                </a:solidFill>
              </a:rPr>
              <a:t>In andere woorden, de wet zorgt ervoor dat risico volle handelingen alleen gedaan mogen worden door deskundige mensen.</a:t>
            </a:r>
          </a:p>
          <a:p>
            <a:pPr>
              <a:buFont typeface="Wingdings" panose="05000000000000000000" pitchFamily="2" charset="2"/>
              <a:buChar char="v"/>
            </a:pPr>
            <a:r>
              <a:rPr lang="nl-NL" sz="1700" dirty="0">
                <a:solidFill>
                  <a:srgbClr val="FFFFFF"/>
                </a:solidFill>
              </a:rPr>
              <a:t>Alleen mensen die bevoegd en bekwaam zijn mogen de handelingen zelfstandig uitvoeren.</a:t>
            </a:r>
          </a:p>
          <a:p>
            <a:pPr marL="0" indent="0">
              <a:buNone/>
            </a:pPr>
            <a:endParaRPr lang="nl-NL" sz="1700" dirty="0">
              <a:solidFill>
                <a:srgbClr val="FFFFFF"/>
              </a:solidFill>
            </a:endParaRPr>
          </a:p>
          <a:p>
            <a:pPr marL="0" indent="0">
              <a:buNone/>
            </a:pPr>
            <a:r>
              <a:rPr lang="nl-NL" sz="1700" dirty="0">
                <a:solidFill>
                  <a:srgbClr val="FFFFFF"/>
                </a:solidFill>
              </a:rPr>
              <a:t>Stelling: Is bevoegd bekwaam of is bekwaam bevoegd? </a:t>
            </a:r>
          </a:p>
          <a:p>
            <a:pPr marL="0" indent="0">
              <a:buNone/>
            </a:pPr>
            <a:endParaRPr lang="nl-NL" sz="1700" dirty="0">
              <a:solidFill>
                <a:srgbClr val="FFFFFF"/>
              </a:solidFill>
            </a:endParaRPr>
          </a:p>
          <a:p>
            <a:pPr>
              <a:buFont typeface="Wingdings" panose="05000000000000000000" pitchFamily="2" charset="2"/>
              <a:buChar char="v"/>
            </a:pPr>
            <a:endParaRPr lang="nl-NL" sz="1700" dirty="0">
              <a:solidFill>
                <a:srgbClr val="FFFFFF"/>
              </a:solidFill>
            </a:endParaRPr>
          </a:p>
        </p:txBody>
      </p:sp>
    </p:spTree>
    <p:extLst>
      <p:ext uri="{BB962C8B-B14F-4D97-AF65-F5344CB8AC3E}">
        <p14:creationId xmlns:p14="http://schemas.microsoft.com/office/powerpoint/2010/main" val="750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7D438-7003-49B7-B879-C29CF704572B}"/>
              </a:ext>
            </a:extLst>
          </p:cNvPr>
          <p:cNvSpPr>
            <a:spLocks noGrp="1"/>
          </p:cNvSpPr>
          <p:nvPr>
            <p:ph type="title"/>
          </p:nvPr>
        </p:nvSpPr>
        <p:spPr/>
        <p:txBody>
          <a:bodyPr/>
          <a:lstStyle/>
          <a:p>
            <a:r>
              <a:rPr lang="nl-NL" dirty="0"/>
              <a:t>Bevoegd &amp; bekwaam </a:t>
            </a:r>
          </a:p>
        </p:txBody>
      </p:sp>
      <p:sp>
        <p:nvSpPr>
          <p:cNvPr id="3" name="Tijdelijke aanduiding voor inhoud 2">
            <a:extLst>
              <a:ext uri="{FF2B5EF4-FFF2-40B4-BE49-F238E27FC236}">
                <a16:creationId xmlns:a16="http://schemas.microsoft.com/office/drawing/2014/main" id="{11394524-4EF1-41A0-92D0-6AC927E889F4}"/>
              </a:ext>
            </a:extLst>
          </p:cNvPr>
          <p:cNvSpPr>
            <a:spLocks noGrp="1"/>
          </p:cNvSpPr>
          <p:nvPr>
            <p:ph idx="1"/>
          </p:nvPr>
        </p:nvSpPr>
        <p:spPr/>
        <p:txBody>
          <a:bodyPr/>
          <a:lstStyle/>
          <a:p>
            <a:pPr>
              <a:buFont typeface="Wingdings" panose="05000000000000000000" pitchFamily="2" charset="2"/>
              <a:buChar char="v"/>
            </a:pPr>
            <a:r>
              <a:rPr lang="nl-NL" dirty="0"/>
              <a:t> Om een handeling uit te mogen voeren moet de zorgverlener zowel bevoegd als bekwaam zijn. Maar wat houdt dat dan in?</a:t>
            </a:r>
          </a:p>
          <a:p>
            <a:pPr marL="0" indent="0">
              <a:buNone/>
            </a:pPr>
            <a:endParaRPr lang="nl-NL" dirty="0"/>
          </a:p>
          <a:p>
            <a:pPr>
              <a:buFont typeface="Wingdings" panose="05000000000000000000" pitchFamily="2" charset="2"/>
              <a:buChar char="v"/>
            </a:pPr>
            <a:r>
              <a:rPr lang="nl-NL" dirty="0"/>
              <a:t>Bevoegd is iemand wanneer hij de vereiste opleidingen heeft en deze met een voldoende resultaat heeft afgesloten. De opleidingseisen liggen vast in jullie kwalificatie dossier. </a:t>
            </a:r>
          </a:p>
          <a:p>
            <a:pPr>
              <a:buFont typeface="Wingdings" panose="05000000000000000000" pitchFamily="2" charset="2"/>
              <a:buChar char="v"/>
            </a:pPr>
            <a:r>
              <a:rPr lang="nl-NL" dirty="0"/>
              <a:t>Bekwaam ben je wanneer je een bepaalde handeling goed kunt uitvoeren, volgens het protocol en richtlijnen. Ook moet je op de hoogte zijn van de risico's en mogelijke complicaties en hier op en adequate wijze op reageren.</a:t>
            </a:r>
          </a:p>
          <a:p>
            <a:pPr marL="0" indent="0">
              <a:buNone/>
            </a:pPr>
            <a:endParaRPr lang="nl-NL" dirty="0"/>
          </a:p>
          <a:p>
            <a:pPr>
              <a:buFont typeface="Wingdings" panose="05000000000000000000" pitchFamily="2" charset="2"/>
              <a:buChar char="v"/>
            </a:pPr>
            <a:endParaRPr lang="nl-NL" dirty="0"/>
          </a:p>
          <a:p>
            <a:endParaRPr lang="nl-NL" dirty="0"/>
          </a:p>
        </p:txBody>
      </p:sp>
      <p:pic>
        <p:nvPicPr>
          <p:cNvPr id="4" name="Afbeelding 3">
            <a:extLst>
              <a:ext uri="{FF2B5EF4-FFF2-40B4-BE49-F238E27FC236}">
                <a16:creationId xmlns:a16="http://schemas.microsoft.com/office/drawing/2014/main" id="{08D03AE6-AEBF-4A04-A665-CE2FDCC6E954}"/>
              </a:ext>
            </a:extLst>
          </p:cNvPr>
          <p:cNvPicPr>
            <a:picLocks noChangeAspect="1"/>
          </p:cNvPicPr>
          <p:nvPr/>
        </p:nvPicPr>
        <p:blipFill>
          <a:blip r:embed="rId2"/>
          <a:stretch>
            <a:fillRect/>
          </a:stretch>
        </p:blipFill>
        <p:spPr>
          <a:xfrm>
            <a:off x="5762047" y="262035"/>
            <a:ext cx="2145978" cy="2145978"/>
          </a:xfrm>
          <a:prstGeom prst="rect">
            <a:avLst/>
          </a:prstGeom>
        </p:spPr>
      </p:pic>
    </p:spTree>
    <p:extLst>
      <p:ext uri="{BB962C8B-B14F-4D97-AF65-F5344CB8AC3E}">
        <p14:creationId xmlns:p14="http://schemas.microsoft.com/office/powerpoint/2010/main" val="17987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81599B-2254-4E4E-A010-EFB9B4AAADF8}"/>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Wat betekent dit voor jou?</a:t>
            </a:r>
            <a:endParaRPr lang="nl-NL">
              <a:solidFill>
                <a:srgbClr val="FFFFFF"/>
              </a:solidFill>
            </a:endParaRPr>
          </a:p>
        </p:txBody>
      </p:sp>
      <p:pic>
        <p:nvPicPr>
          <p:cNvPr id="4" name="Afbeelding 3">
            <a:extLst>
              <a:ext uri="{FF2B5EF4-FFF2-40B4-BE49-F238E27FC236}">
                <a16:creationId xmlns:a16="http://schemas.microsoft.com/office/drawing/2014/main" id="{51E7827C-FCA2-47A9-8D74-CFED2C6A8019}"/>
              </a:ext>
            </a:extLst>
          </p:cNvPr>
          <p:cNvPicPr>
            <a:picLocks noChangeAspect="1"/>
          </p:cNvPicPr>
          <p:nvPr/>
        </p:nvPicPr>
        <p:blipFill rotWithShape="1">
          <a:blip r:embed="rId2"/>
          <a:srcRect r="1" b="12822"/>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A560990-4929-4808-BC81-3264A866F3E1}"/>
              </a:ext>
            </a:extLst>
          </p:cNvPr>
          <p:cNvSpPr>
            <a:spLocks noGrp="1"/>
          </p:cNvSpPr>
          <p:nvPr>
            <p:ph idx="1"/>
          </p:nvPr>
        </p:nvSpPr>
        <p:spPr>
          <a:xfrm>
            <a:off x="8029319" y="917725"/>
            <a:ext cx="3424739" cy="4852362"/>
          </a:xfrm>
        </p:spPr>
        <p:txBody>
          <a:bodyPr anchor="ctr">
            <a:normAutofit/>
          </a:bodyPr>
          <a:lstStyle/>
          <a:p>
            <a:pPr marL="0" indent="0">
              <a:buNone/>
            </a:pPr>
            <a:r>
              <a:rPr lang="nl-NL" dirty="0">
                <a:solidFill>
                  <a:srgbClr val="FFFFFF"/>
                </a:solidFill>
              </a:rPr>
              <a:t>Je mag dus pas een handeling uitvoeren (zelfstandig) NADAT je aantoonbaar bevoegd en bekwaam bent. </a:t>
            </a:r>
          </a:p>
          <a:p>
            <a:pPr marL="0" indent="0">
              <a:buNone/>
            </a:pPr>
            <a:endParaRPr lang="nl-NL" dirty="0">
              <a:solidFill>
                <a:srgbClr val="FFFFFF"/>
              </a:solidFill>
            </a:endParaRPr>
          </a:p>
          <a:p>
            <a:pPr marL="0" indent="0">
              <a:buNone/>
            </a:pPr>
            <a:r>
              <a:rPr lang="nl-NL" b="1" dirty="0">
                <a:solidFill>
                  <a:srgbClr val="FFFFFF"/>
                </a:solidFill>
              </a:rPr>
              <a:t>Maar hoe doe je dat dan?</a:t>
            </a:r>
            <a:endParaRPr lang="nl-NL" b="1">
              <a:solidFill>
                <a:srgbClr val="FFFFFF"/>
              </a:solidFill>
            </a:endParaRPr>
          </a:p>
          <a:p>
            <a:endParaRPr lang="nl-NL" dirty="0">
              <a:solidFill>
                <a:srgbClr val="FFFFFF"/>
              </a:solidFill>
            </a:endParaRPr>
          </a:p>
        </p:txBody>
      </p:sp>
    </p:spTree>
    <p:extLst>
      <p:ext uri="{BB962C8B-B14F-4D97-AF65-F5344CB8AC3E}">
        <p14:creationId xmlns:p14="http://schemas.microsoft.com/office/powerpoint/2010/main" val="196828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2BDB80-B1BA-41BB-8CDD-448C5DF38127}"/>
              </a:ext>
            </a:extLst>
          </p:cNvPr>
          <p:cNvSpPr>
            <a:spLocks noGrp="1"/>
          </p:cNvSpPr>
          <p:nvPr>
            <p:ph type="title"/>
          </p:nvPr>
        </p:nvSpPr>
        <p:spPr>
          <a:xfrm>
            <a:off x="964788" y="804333"/>
            <a:ext cx="3391900" cy="5249334"/>
          </a:xfrm>
        </p:spPr>
        <p:txBody>
          <a:bodyPr>
            <a:normAutofit/>
          </a:bodyPr>
          <a:lstStyle/>
          <a:p>
            <a:pPr algn="r"/>
            <a:r>
              <a:rPr lang="nl-NL">
                <a:solidFill>
                  <a:srgbClr val="FFFFFF"/>
                </a:solidFill>
              </a:rPr>
              <a:t>Om bevoegd en bekwaam te zijn of worden moet je:</a:t>
            </a:r>
          </a:p>
        </p:txBody>
      </p:sp>
      <p:sp>
        <p:nvSpPr>
          <p:cNvPr id="3" name="Tijdelijke aanduiding voor inhoud 2">
            <a:extLst>
              <a:ext uri="{FF2B5EF4-FFF2-40B4-BE49-F238E27FC236}">
                <a16:creationId xmlns:a16="http://schemas.microsoft.com/office/drawing/2014/main" id="{EB67C674-31C6-4EBE-A2F4-B5AD65BD6E62}"/>
              </a:ext>
            </a:extLst>
          </p:cNvPr>
          <p:cNvSpPr>
            <a:spLocks noGrp="1"/>
          </p:cNvSpPr>
          <p:nvPr>
            <p:ph idx="1"/>
          </p:nvPr>
        </p:nvSpPr>
        <p:spPr>
          <a:xfrm>
            <a:off x="4951048" y="804333"/>
            <a:ext cx="6306003" cy="5249334"/>
          </a:xfrm>
        </p:spPr>
        <p:txBody>
          <a:bodyPr anchor="ctr">
            <a:normAutofit/>
          </a:bodyPr>
          <a:lstStyle/>
          <a:p>
            <a:pPr marL="0" indent="0">
              <a:buNone/>
            </a:pPr>
            <a:r>
              <a:rPr lang="nl-NL" dirty="0"/>
              <a:t>De lessen volgen (verplicht de eerste 5)</a:t>
            </a:r>
          </a:p>
          <a:p>
            <a:pPr marL="0" indent="0">
              <a:buNone/>
            </a:pPr>
            <a:r>
              <a:rPr lang="nl-NL" dirty="0"/>
              <a:t>Lerende houding hebben</a:t>
            </a:r>
          </a:p>
          <a:p>
            <a:pPr marL="0" indent="0">
              <a:buNone/>
            </a:pPr>
            <a:r>
              <a:rPr lang="nl-NL" dirty="0"/>
              <a:t>Nieuwe kennis kunnen verwoorden</a:t>
            </a:r>
          </a:p>
          <a:p>
            <a:pPr marL="0" indent="0">
              <a:buNone/>
            </a:pPr>
            <a:r>
              <a:rPr lang="nl-NL" dirty="0"/>
              <a:t>Nieuwe vaardigheden kunnen toepassen</a:t>
            </a:r>
          </a:p>
          <a:p>
            <a:pPr marL="0" indent="0">
              <a:buNone/>
            </a:pPr>
            <a:r>
              <a:rPr lang="nl-NL" dirty="0"/>
              <a:t>Praktisch kunnen laten zien dat je kennis hebt en vaardigheden kunt toepassen: het examens B1-K1-W5 met een voldoende of goed afronden</a:t>
            </a:r>
          </a:p>
        </p:txBody>
      </p:sp>
    </p:spTree>
    <p:extLst>
      <p:ext uri="{BB962C8B-B14F-4D97-AF65-F5344CB8AC3E}">
        <p14:creationId xmlns:p14="http://schemas.microsoft.com/office/powerpoint/2010/main" val="320442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A5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90F9F0-B72D-4E31-9EC5-BC23332008E7}"/>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Om bevoegd en bekwaam te blijven:</a:t>
            </a:r>
          </a:p>
        </p:txBody>
      </p:sp>
      <p:pic>
        <p:nvPicPr>
          <p:cNvPr id="4" name="Afbeelding 3">
            <a:extLst>
              <a:ext uri="{FF2B5EF4-FFF2-40B4-BE49-F238E27FC236}">
                <a16:creationId xmlns:a16="http://schemas.microsoft.com/office/drawing/2014/main" id="{0D0CEDA6-4741-4EC8-B837-EBDF378F8EC8}"/>
              </a:ext>
            </a:extLst>
          </p:cNvPr>
          <p:cNvPicPr>
            <a:picLocks noChangeAspect="1"/>
          </p:cNvPicPr>
          <p:nvPr/>
        </p:nvPicPr>
        <p:blipFill rotWithShape="1">
          <a:blip r:embed="rId3"/>
          <a:srcRect t="11365" r="1" b="1457"/>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93FEF78-AEAF-41C7-9A3F-3082888D4025}"/>
              </a:ext>
            </a:extLst>
          </p:cNvPr>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v"/>
            </a:pPr>
            <a:r>
              <a:rPr lang="nl-NL" dirty="0">
                <a:solidFill>
                  <a:srgbClr val="FFFFFF"/>
                </a:solidFill>
              </a:rPr>
              <a:t>Voer je de handelingen regelmatig uit.</a:t>
            </a:r>
          </a:p>
          <a:p>
            <a:pPr>
              <a:buFont typeface="Wingdings" panose="05000000000000000000" pitchFamily="2" charset="2"/>
              <a:buChar char="v"/>
            </a:pPr>
            <a:r>
              <a:rPr lang="nl-NL" dirty="0">
                <a:solidFill>
                  <a:srgbClr val="FFFFFF"/>
                </a:solidFill>
              </a:rPr>
              <a:t>Zorg je dat je op de hoogte bent van de meest recente protocollen en richtlijnen.</a:t>
            </a:r>
          </a:p>
          <a:p>
            <a:pPr>
              <a:buFont typeface="Wingdings" panose="05000000000000000000" pitchFamily="2" charset="2"/>
              <a:buChar char="v"/>
            </a:pPr>
            <a:r>
              <a:rPr lang="nl-NL" dirty="0">
                <a:solidFill>
                  <a:srgbClr val="FFFFFF"/>
                </a:solidFill>
              </a:rPr>
              <a:t>Volg je (bij-) scholingen </a:t>
            </a:r>
            <a:r>
              <a:rPr lang="nl-NL" dirty="0" err="1">
                <a:solidFill>
                  <a:srgbClr val="FFFFFF"/>
                </a:solidFill>
              </a:rPr>
              <a:t>mbt</a:t>
            </a:r>
            <a:r>
              <a:rPr lang="nl-NL" dirty="0">
                <a:solidFill>
                  <a:srgbClr val="FFFFFF"/>
                </a:solidFill>
              </a:rPr>
              <a:t> de vaardigheid.</a:t>
            </a:r>
          </a:p>
          <a:p>
            <a:endParaRPr lang="nl-NL" dirty="0">
              <a:solidFill>
                <a:srgbClr val="FFFFFF"/>
              </a:solidFill>
            </a:endParaRPr>
          </a:p>
        </p:txBody>
      </p:sp>
    </p:spTree>
    <p:extLst>
      <p:ext uri="{BB962C8B-B14F-4D97-AF65-F5344CB8AC3E}">
        <p14:creationId xmlns:p14="http://schemas.microsoft.com/office/powerpoint/2010/main" val="280585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5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C79FC9-F582-4822-96B0-C837F844207C}"/>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DE WET W.G.B.O.</a:t>
            </a:r>
          </a:p>
        </p:txBody>
      </p:sp>
      <p:pic>
        <p:nvPicPr>
          <p:cNvPr id="4" name="Afbeelding 3">
            <a:extLst>
              <a:ext uri="{FF2B5EF4-FFF2-40B4-BE49-F238E27FC236}">
                <a16:creationId xmlns:a16="http://schemas.microsoft.com/office/drawing/2014/main" id="{7941167B-65F0-4F5D-87F7-7A9C33780E62}"/>
              </a:ext>
            </a:extLst>
          </p:cNvPr>
          <p:cNvPicPr>
            <a:picLocks noChangeAspect="1"/>
          </p:cNvPicPr>
          <p:nvPr/>
        </p:nvPicPr>
        <p:blipFill rotWithShape="1">
          <a:blip r:embed="rId2"/>
          <a:srcRect r="1" b="871"/>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7C33A08-2483-4443-975F-BF9A62990E1B}"/>
              </a:ext>
            </a:extLst>
          </p:cNvPr>
          <p:cNvSpPr>
            <a:spLocks noGrp="1"/>
          </p:cNvSpPr>
          <p:nvPr>
            <p:ph idx="1"/>
          </p:nvPr>
        </p:nvSpPr>
        <p:spPr>
          <a:xfrm>
            <a:off x="8029319" y="917725"/>
            <a:ext cx="3424739" cy="4852362"/>
          </a:xfrm>
        </p:spPr>
        <p:txBody>
          <a:bodyPr anchor="ctr">
            <a:normAutofit/>
          </a:bodyPr>
          <a:lstStyle/>
          <a:p>
            <a:pPr marL="0" indent="0">
              <a:buNone/>
            </a:pPr>
            <a:r>
              <a:rPr lang="nl-NL" dirty="0">
                <a:solidFill>
                  <a:srgbClr val="FFFFFF"/>
                </a:solidFill>
              </a:rPr>
              <a:t>In deze wet gaat het over de rechten en plichten van de zorgverlener en de zorgvrager. </a:t>
            </a:r>
          </a:p>
          <a:p>
            <a:pPr marL="0" indent="0">
              <a:buNone/>
            </a:pPr>
            <a:r>
              <a:rPr lang="nl-NL" dirty="0">
                <a:solidFill>
                  <a:srgbClr val="FFFFFF"/>
                </a:solidFill>
              </a:rPr>
              <a:t>Er moet een overeenkomst gesloten worden tussen zorgvrager en zorgverlener.</a:t>
            </a:r>
          </a:p>
          <a:p>
            <a:endParaRPr lang="nl-NL" dirty="0">
              <a:solidFill>
                <a:srgbClr val="FFFFFF"/>
              </a:solidFill>
            </a:endParaRPr>
          </a:p>
          <a:p>
            <a:r>
              <a:rPr lang="nl-NL" dirty="0">
                <a:solidFill>
                  <a:srgbClr val="FFFFFF"/>
                </a:solidFill>
              </a:rPr>
              <a:t>WET </a:t>
            </a:r>
          </a:p>
          <a:p>
            <a:r>
              <a:rPr lang="nl-NL" dirty="0">
                <a:solidFill>
                  <a:srgbClr val="FFFFFF"/>
                </a:solidFill>
              </a:rPr>
              <a:t>GENEESKUNDIGE</a:t>
            </a:r>
          </a:p>
          <a:p>
            <a:r>
              <a:rPr lang="nl-NL" dirty="0">
                <a:solidFill>
                  <a:srgbClr val="FFFFFF"/>
                </a:solidFill>
              </a:rPr>
              <a:t>BEHANDELINGS</a:t>
            </a:r>
          </a:p>
          <a:p>
            <a:r>
              <a:rPr lang="nl-NL" dirty="0">
                <a:solidFill>
                  <a:srgbClr val="FFFFFF"/>
                </a:solidFill>
              </a:rPr>
              <a:t>OVEREENKOMST.</a:t>
            </a:r>
          </a:p>
          <a:p>
            <a:endParaRPr lang="nl-NL" dirty="0">
              <a:solidFill>
                <a:srgbClr val="FFFFFF"/>
              </a:solidFill>
            </a:endParaRPr>
          </a:p>
        </p:txBody>
      </p:sp>
    </p:spTree>
    <p:extLst>
      <p:ext uri="{BB962C8B-B14F-4D97-AF65-F5344CB8AC3E}">
        <p14:creationId xmlns:p14="http://schemas.microsoft.com/office/powerpoint/2010/main" val="13872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C4031-0B1A-4A49-B2EC-81E22CFC70D2}"/>
              </a:ext>
            </a:extLst>
          </p:cNvPr>
          <p:cNvSpPr>
            <a:spLocks noGrp="1"/>
          </p:cNvSpPr>
          <p:nvPr>
            <p:ph type="title"/>
          </p:nvPr>
        </p:nvSpPr>
        <p:spPr>
          <a:xfrm>
            <a:off x="1024128" y="585216"/>
            <a:ext cx="4732244" cy="1499616"/>
          </a:xfrm>
        </p:spPr>
        <p:txBody>
          <a:bodyPr>
            <a:normAutofit/>
          </a:bodyPr>
          <a:lstStyle/>
          <a:p>
            <a:r>
              <a:rPr lang="nl-NL" dirty="0"/>
              <a:t>Waar geld de wet </a:t>
            </a:r>
            <a:r>
              <a:rPr lang="nl-NL" dirty="0" err="1"/>
              <a:t>W.g.b.o</a:t>
            </a:r>
            <a:r>
              <a:rPr lang="nl-NL" dirty="0"/>
              <a:t> voor? </a:t>
            </a:r>
          </a:p>
        </p:txBody>
      </p:sp>
      <p:sp>
        <p:nvSpPr>
          <p:cNvPr id="3" name="Tijdelijke aanduiding voor inhoud 2">
            <a:extLst>
              <a:ext uri="{FF2B5EF4-FFF2-40B4-BE49-F238E27FC236}">
                <a16:creationId xmlns:a16="http://schemas.microsoft.com/office/drawing/2014/main" id="{6BB0BA42-801F-4C7C-8088-4EC297200D8D}"/>
              </a:ext>
            </a:extLst>
          </p:cNvPr>
          <p:cNvSpPr>
            <a:spLocks noGrp="1"/>
          </p:cNvSpPr>
          <p:nvPr>
            <p:ph idx="1"/>
          </p:nvPr>
        </p:nvSpPr>
        <p:spPr>
          <a:xfrm>
            <a:off x="1024129" y="2286000"/>
            <a:ext cx="4656236" cy="4023360"/>
          </a:xfrm>
        </p:spPr>
        <p:txBody>
          <a:bodyPr>
            <a:normAutofit lnSpcReduction="10000"/>
          </a:bodyPr>
          <a:lstStyle/>
          <a:p>
            <a:pPr marL="0" indent="0">
              <a:buNone/>
            </a:pPr>
            <a:r>
              <a:rPr lang="nl-NL" dirty="0"/>
              <a:t>Voor medische onderzoeken en behandelingen en alle zorg die daarmee samenhangt. </a:t>
            </a:r>
          </a:p>
          <a:p>
            <a:pPr marL="0" indent="0">
              <a:buNone/>
            </a:pPr>
            <a:endParaRPr lang="nl-NL" dirty="0"/>
          </a:p>
          <a:p>
            <a:pPr marL="0" indent="0">
              <a:buNone/>
            </a:pPr>
            <a:r>
              <a:rPr lang="nl-NL" dirty="0"/>
              <a:t>Dus ook verpleging, verzorging en nazorg. </a:t>
            </a:r>
          </a:p>
          <a:p>
            <a:pPr marL="0" indent="0">
              <a:buNone/>
            </a:pPr>
            <a:r>
              <a:rPr lang="nl-NL" dirty="0"/>
              <a:t>Zorg die wordt gegeven in een GGZ-instelling, verpleeghuis of instelling voor </a:t>
            </a:r>
            <a:r>
              <a:rPr lang="nl-NL" dirty="0" err="1"/>
              <a:t>maatschappelijkezorg</a:t>
            </a:r>
            <a:r>
              <a:rPr lang="nl-NL" dirty="0"/>
              <a:t> valt ook onder de WGBO. </a:t>
            </a:r>
          </a:p>
          <a:p>
            <a:pPr marL="0" indent="0">
              <a:buNone/>
            </a:pPr>
            <a:r>
              <a:rPr lang="nl-NL" dirty="0">
                <a:hlinkClick r:id="rId2"/>
              </a:rPr>
              <a:t>regelhulp </a:t>
            </a:r>
            <a:r>
              <a:rPr lang="nl-NL" dirty="0" err="1">
                <a:hlinkClick r:id="rId2"/>
              </a:rPr>
              <a:t>wgbo</a:t>
            </a:r>
            <a:endParaRPr lang="nl-NL" dirty="0"/>
          </a:p>
          <a:p>
            <a:endParaRPr lang="nl-NL" dirty="0"/>
          </a:p>
        </p:txBody>
      </p:sp>
      <p:sp>
        <p:nvSpPr>
          <p:cNvPr id="19" name="Rectangle 18">
            <a:extLst>
              <a:ext uri="{FF2B5EF4-FFF2-40B4-BE49-F238E27FC236}">
                <a16:creationId xmlns:a16="http://schemas.microsoft.com/office/drawing/2014/main" id="{330AC953-B288-47C9-81F1-FED6F35D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900B7A-23A2-42D5-9B0A-3CA9FD09B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3948295-2BB6-4CDF-A9B7-9B22AF377B56}"/>
              </a:ext>
            </a:extLst>
          </p:cNvPr>
          <p:cNvPicPr>
            <a:picLocks noChangeAspect="1"/>
          </p:cNvPicPr>
          <p:nvPr/>
        </p:nvPicPr>
        <p:blipFill rotWithShape="1">
          <a:blip r:embed="rId3"/>
          <a:srcRect l="27805" r="6060" b="4"/>
          <a:stretch/>
        </p:blipFill>
        <p:spPr>
          <a:xfrm>
            <a:off x="6827637" y="484068"/>
            <a:ext cx="3087250" cy="3337560"/>
          </a:xfrm>
          <a:prstGeom prst="rect">
            <a:avLst/>
          </a:prstGeom>
        </p:spPr>
      </p:pic>
      <p:sp>
        <p:nvSpPr>
          <p:cNvPr id="23" name="Rectangle 22">
            <a:extLst>
              <a:ext uri="{FF2B5EF4-FFF2-40B4-BE49-F238E27FC236}">
                <a16:creationId xmlns:a16="http://schemas.microsoft.com/office/drawing/2014/main" id="{8505A565-CAE0-42F8-846B-CE1A8A39D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647774E-7C53-4A79-999F-D9ABF0042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282977-2020-43C5-80C3-4191585F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FE9B0C0-2444-4083-AB61-FA42414A0871}"/>
              </a:ext>
            </a:extLst>
          </p:cNvPr>
          <p:cNvPicPr>
            <a:picLocks noChangeAspect="1"/>
          </p:cNvPicPr>
          <p:nvPr/>
        </p:nvPicPr>
        <p:blipFill rotWithShape="1">
          <a:blip r:embed="rId4"/>
          <a:srcRect l="1556" r="2" b="2"/>
          <a:stretch/>
        </p:blipFill>
        <p:spPr>
          <a:xfrm>
            <a:off x="8833799" y="4337073"/>
            <a:ext cx="2880360" cy="1953030"/>
          </a:xfrm>
          <a:prstGeom prst="rect">
            <a:avLst/>
          </a:prstGeom>
        </p:spPr>
      </p:pic>
    </p:spTree>
    <p:extLst>
      <p:ext uri="{BB962C8B-B14F-4D97-AF65-F5344CB8AC3E}">
        <p14:creationId xmlns:p14="http://schemas.microsoft.com/office/powerpoint/2010/main" val="146341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999</TotalTime>
  <Words>1891</Words>
  <Application>Microsoft Office PowerPoint</Application>
  <PresentationFormat>Breedbeeld</PresentationFormat>
  <Paragraphs>249</Paragraphs>
  <Slides>28</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Calibri</vt:lpstr>
      <vt:lpstr>Tw Cen MT</vt:lpstr>
      <vt:lpstr>Tw Cen MT Condensed</vt:lpstr>
      <vt:lpstr>Wingdings</vt:lpstr>
      <vt:lpstr>Wingdings 3</vt:lpstr>
      <vt:lpstr>Integraal</vt:lpstr>
      <vt:lpstr>Het Medicatieproces/ wet &amp; regelgeving</vt:lpstr>
      <vt:lpstr>Inhoud presentatie:</vt:lpstr>
      <vt:lpstr>Wat is de wet BIG? Wat weet je hier van? </vt:lpstr>
      <vt:lpstr>Bevoegd &amp; bekwaam </vt:lpstr>
      <vt:lpstr>Wat betekent dit voor jou?</vt:lpstr>
      <vt:lpstr>Om bevoegd en bekwaam te zijn of worden moet je:</vt:lpstr>
      <vt:lpstr>Om bevoegd en bekwaam te blijven:</vt:lpstr>
      <vt:lpstr>DE WET W.G.B.O.</vt:lpstr>
      <vt:lpstr>Waar geld de wet W.g.b.o voor? </vt:lpstr>
      <vt:lpstr>Welke rechten staan er in de w.g.b.o.?</vt:lpstr>
      <vt:lpstr>Maar soms gaat dat niet…. En dan?</vt:lpstr>
      <vt:lpstr>PowerPoint-presentatie</vt:lpstr>
      <vt:lpstr>VOORWAARDE VOOR DWANGBEHANDELING:</vt:lpstr>
      <vt:lpstr>Pauze  (5 minuten)</vt:lpstr>
      <vt:lpstr>Het medicatieproces met alle stappen. </vt:lpstr>
      <vt:lpstr>Foutgevoeligheid bij medicatie: weet je een voorbeeld? </vt:lpstr>
      <vt:lpstr>Stappen Medicatieproces</vt:lpstr>
      <vt:lpstr>Foutgevoeligheid</vt:lpstr>
      <vt:lpstr>Voorbeelden van medicatiefouten:</vt:lpstr>
      <vt:lpstr>Verantwoordelijkheden arts</vt:lpstr>
      <vt:lpstr>Verantwoordelijkheden (persoonlijk) begeleider:</vt:lpstr>
      <vt:lpstr>Verantwoordelijkheden Cliënt / patiënt</vt:lpstr>
      <vt:lpstr>Belangrijke controlepunten bij Delen medicijnen:</vt:lpstr>
      <vt:lpstr>Belangrijke controlepunten BIJ DELEN MEDICIJNEN:</vt:lpstr>
      <vt:lpstr>Observeren/rapporteren:</vt:lpstr>
      <vt:lpstr>5 j’s</vt:lpstr>
      <vt:lpstr>Voorbereiding voor volgende les</vt:lpstr>
      <vt:lpstr>Wat heb je voor nieuws gehoord? </vt:lpstr>
    </vt:vector>
  </TitlesOfParts>
  <Company>Vancis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Medicatieproces</dc:title>
  <dc:creator>Mireille Verhoef - Roose</dc:creator>
  <cp:lastModifiedBy>Janny Schinkel</cp:lastModifiedBy>
  <cp:revision>22</cp:revision>
  <dcterms:created xsi:type="dcterms:W3CDTF">2016-11-20T21:25:52Z</dcterms:created>
  <dcterms:modified xsi:type="dcterms:W3CDTF">2023-05-24T10:04:43Z</dcterms:modified>
</cp:coreProperties>
</file>